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sldIdLst>
    <p:sldId id="256" r:id="rId2"/>
  </p:sldIdLst>
  <p:sldSz cx="43200638" cy="24299863"/>
  <p:notesSz cx="6858000" cy="9144000"/>
  <p:defaultTextStyle>
    <a:defPPr>
      <a:defRPr lang="en-US"/>
    </a:defPPr>
    <a:lvl1pPr marL="0" algn="l" defTabSz="3238963" rtl="0" eaLnBrk="1" latinLnBrk="0" hangingPunct="1">
      <a:defRPr sz="6376" kern="1200">
        <a:solidFill>
          <a:schemeClr val="tx1"/>
        </a:solidFill>
        <a:latin typeface="+mn-lt"/>
        <a:ea typeface="+mn-ea"/>
        <a:cs typeface="+mn-cs"/>
      </a:defRPr>
    </a:lvl1pPr>
    <a:lvl2pPr marL="1619483" algn="l" defTabSz="3238963" rtl="0" eaLnBrk="1" latinLnBrk="0" hangingPunct="1">
      <a:defRPr sz="6376" kern="1200">
        <a:solidFill>
          <a:schemeClr val="tx1"/>
        </a:solidFill>
        <a:latin typeface="+mn-lt"/>
        <a:ea typeface="+mn-ea"/>
        <a:cs typeface="+mn-cs"/>
      </a:defRPr>
    </a:lvl2pPr>
    <a:lvl3pPr marL="3238963" algn="l" defTabSz="3238963" rtl="0" eaLnBrk="1" latinLnBrk="0" hangingPunct="1">
      <a:defRPr sz="6376" kern="1200">
        <a:solidFill>
          <a:schemeClr val="tx1"/>
        </a:solidFill>
        <a:latin typeface="+mn-lt"/>
        <a:ea typeface="+mn-ea"/>
        <a:cs typeface="+mn-cs"/>
      </a:defRPr>
    </a:lvl3pPr>
    <a:lvl4pPr marL="4858445" algn="l" defTabSz="3238963" rtl="0" eaLnBrk="1" latinLnBrk="0" hangingPunct="1">
      <a:defRPr sz="6376" kern="1200">
        <a:solidFill>
          <a:schemeClr val="tx1"/>
        </a:solidFill>
        <a:latin typeface="+mn-lt"/>
        <a:ea typeface="+mn-ea"/>
        <a:cs typeface="+mn-cs"/>
      </a:defRPr>
    </a:lvl4pPr>
    <a:lvl5pPr marL="6477929" algn="l" defTabSz="3238963" rtl="0" eaLnBrk="1" latinLnBrk="0" hangingPunct="1">
      <a:defRPr sz="6376" kern="1200">
        <a:solidFill>
          <a:schemeClr val="tx1"/>
        </a:solidFill>
        <a:latin typeface="+mn-lt"/>
        <a:ea typeface="+mn-ea"/>
        <a:cs typeface="+mn-cs"/>
      </a:defRPr>
    </a:lvl5pPr>
    <a:lvl6pPr marL="8097410" algn="l" defTabSz="3238963" rtl="0" eaLnBrk="1" latinLnBrk="0" hangingPunct="1">
      <a:defRPr sz="6376" kern="1200">
        <a:solidFill>
          <a:schemeClr val="tx1"/>
        </a:solidFill>
        <a:latin typeface="+mn-lt"/>
        <a:ea typeface="+mn-ea"/>
        <a:cs typeface="+mn-cs"/>
      </a:defRPr>
    </a:lvl6pPr>
    <a:lvl7pPr marL="9716891" algn="l" defTabSz="3238963" rtl="0" eaLnBrk="1" latinLnBrk="0" hangingPunct="1">
      <a:defRPr sz="6376" kern="1200">
        <a:solidFill>
          <a:schemeClr val="tx1"/>
        </a:solidFill>
        <a:latin typeface="+mn-lt"/>
        <a:ea typeface="+mn-ea"/>
        <a:cs typeface="+mn-cs"/>
      </a:defRPr>
    </a:lvl7pPr>
    <a:lvl8pPr marL="11336373" algn="l" defTabSz="3238963" rtl="0" eaLnBrk="1" latinLnBrk="0" hangingPunct="1">
      <a:defRPr sz="6376" kern="1200">
        <a:solidFill>
          <a:schemeClr val="tx1"/>
        </a:solidFill>
        <a:latin typeface="+mn-lt"/>
        <a:ea typeface="+mn-ea"/>
        <a:cs typeface="+mn-cs"/>
      </a:defRPr>
    </a:lvl8pPr>
    <a:lvl9pPr marL="12955855" algn="l" defTabSz="3238963" rtl="0" eaLnBrk="1" latinLnBrk="0" hangingPunct="1">
      <a:defRPr sz="637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27"/>
    <p:restoredTop sz="94627"/>
  </p:normalViewPr>
  <p:slideViewPr>
    <p:cSldViewPr snapToGrid="0" snapToObjects="1">
      <p:cViewPr>
        <p:scale>
          <a:sx n="28" d="100"/>
          <a:sy n="28" d="100"/>
        </p:scale>
        <p:origin x="680" y="-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0350E9-BE97-431E-B256-6CF46161D5E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AFF2B5-0893-4F1A-9DC5-FF1FA6F1C135}">
      <dgm:prSet phldrT="[Text]" custT="1"/>
      <dgm:spPr/>
      <dgm:t>
        <a:bodyPr/>
        <a:lstStyle/>
        <a:p>
          <a:r>
            <a:rPr lang="en-US" sz="3400" dirty="0" smtClean="0">
              <a:solidFill>
                <a:srgbClr val="FFC000"/>
              </a:solidFill>
            </a:rPr>
            <a:t>Low Delay</a:t>
          </a:r>
          <a:endParaRPr lang="en-US" sz="3400" dirty="0">
            <a:solidFill>
              <a:srgbClr val="FFC000"/>
            </a:solidFill>
          </a:endParaRPr>
        </a:p>
      </dgm:t>
    </dgm:pt>
    <dgm:pt modelId="{879446FB-0D62-4B57-8763-7D1C270B5538}" type="parTrans" cxnId="{9B6FB533-D4EB-457C-AC30-FB002A97BA1A}">
      <dgm:prSet/>
      <dgm:spPr/>
      <dgm:t>
        <a:bodyPr/>
        <a:lstStyle/>
        <a:p>
          <a:endParaRPr lang="en-US" sz="3400"/>
        </a:p>
      </dgm:t>
    </dgm:pt>
    <dgm:pt modelId="{B3F11D2E-31A7-490A-AD0E-0FD3EE01C3C4}" type="sibTrans" cxnId="{9B6FB533-D4EB-457C-AC30-FB002A97BA1A}">
      <dgm:prSet custT="1"/>
      <dgm:spPr/>
      <dgm:t>
        <a:bodyPr/>
        <a:lstStyle/>
        <a:p>
          <a:r>
            <a:rPr lang="en-US" sz="3400" dirty="0" smtClean="0"/>
            <a:t>Low Overhead</a:t>
          </a:r>
          <a:endParaRPr lang="en-US" sz="3400" dirty="0"/>
        </a:p>
      </dgm:t>
    </dgm:pt>
    <dgm:pt modelId="{7B322DF3-0FF8-4801-80F2-0CA9E1958B78}">
      <dgm:prSet phldrT="[Text]" custT="1"/>
      <dgm:spPr/>
      <dgm:t>
        <a:bodyPr/>
        <a:lstStyle/>
        <a:p>
          <a:r>
            <a:rPr lang="en-US" sz="3400" dirty="0" smtClean="0">
              <a:solidFill>
                <a:srgbClr val="FFC000"/>
              </a:solidFill>
            </a:rPr>
            <a:t>High Goodput</a:t>
          </a:r>
          <a:endParaRPr lang="en-US" sz="3400" dirty="0">
            <a:solidFill>
              <a:srgbClr val="FFC000"/>
            </a:solidFill>
          </a:endParaRPr>
        </a:p>
      </dgm:t>
    </dgm:pt>
    <dgm:pt modelId="{B0BA69E8-5E64-48DE-8C8E-4D58E522617D}" type="parTrans" cxnId="{223B223B-863B-4D00-AE52-D1899CEE18BA}">
      <dgm:prSet/>
      <dgm:spPr/>
      <dgm:t>
        <a:bodyPr/>
        <a:lstStyle/>
        <a:p>
          <a:endParaRPr lang="en-US" sz="3400"/>
        </a:p>
      </dgm:t>
    </dgm:pt>
    <dgm:pt modelId="{7274B761-99CF-42B9-87C8-2626FC9B4490}" type="sibTrans" cxnId="{223B223B-863B-4D00-AE52-D1899CEE18BA}">
      <dgm:prSet custT="1"/>
      <dgm:spPr/>
      <dgm:t>
        <a:bodyPr/>
        <a:lstStyle/>
        <a:p>
          <a:r>
            <a:rPr lang="en-US" sz="3400" dirty="0" smtClean="0"/>
            <a:t>No VM update</a:t>
          </a:r>
          <a:endParaRPr lang="en-US" sz="3400" dirty="0"/>
        </a:p>
      </dgm:t>
    </dgm:pt>
    <dgm:pt modelId="{0C9E74E7-C292-485F-B6FD-9470FF01FC80}">
      <dgm:prSet phldrT="[Text]" custT="1"/>
      <dgm:spPr/>
      <dgm:t>
        <a:bodyPr/>
        <a:lstStyle/>
        <a:p>
          <a:r>
            <a:rPr lang="en-US" sz="3400" dirty="0" smtClean="0"/>
            <a:t>large flows &lt;-</a:t>
          </a:r>
          <a:endParaRPr lang="en-US" sz="3400" dirty="0"/>
        </a:p>
      </dgm:t>
    </dgm:pt>
    <dgm:pt modelId="{80E94F7A-6818-4FC5-AD75-E15AA12E1CC1}" type="parTrans" cxnId="{D1A54779-1DA1-4EFA-B3A8-08E717F4F251}">
      <dgm:prSet/>
      <dgm:spPr/>
      <dgm:t>
        <a:bodyPr/>
        <a:lstStyle/>
        <a:p>
          <a:endParaRPr lang="en-US" sz="3400"/>
        </a:p>
      </dgm:t>
    </dgm:pt>
    <dgm:pt modelId="{3FAAB540-C037-4E35-904D-853C5320643E}" type="sibTrans" cxnId="{D1A54779-1DA1-4EFA-B3A8-08E717F4F251}">
      <dgm:prSet/>
      <dgm:spPr/>
      <dgm:t>
        <a:bodyPr/>
        <a:lstStyle/>
        <a:p>
          <a:endParaRPr lang="en-US" sz="3400"/>
        </a:p>
      </dgm:t>
    </dgm:pt>
    <dgm:pt modelId="{93DB6F3D-048A-4DF8-84E2-4BAEE9F6C21C}">
      <dgm:prSet phldrT="[Text]" custT="1"/>
      <dgm:spPr/>
      <dgm:t>
        <a:bodyPr/>
        <a:lstStyle/>
        <a:p>
          <a:r>
            <a:rPr lang="en-US" sz="3400" dirty="0" smtClean="0"/>
            <a:t>Fits All TCP</a:t>
          </a:r>
          <a:endParaRPr lang="en-US" sz="3400" dirty="0"/>
        </a:p>
      </dgm:t>
    </dgm:pt>
    <dgm:pt modelId="{11EECE23-7315-4BF7-99C5-564472A0FEAC}" type="parTrans" cxnId="{74E93A96-F5D1-4356-8F90-D0EB88E98304}">
      <dgm:prSet/>
      <dgm:spPr/>
      <dgm:t>
        <a:bodyPr/>
        <a:lstStyle/>
        <a:p>
          <a:endParaRPr lang="en-US" sz="3400"/>
        </a:p>
      </dgm:t>
    </dgm:pt>
    <dgm:pt modelId="{57157DC2-6430-4149-8743-59A4503828AC}" type="sibTrans" cxnId="{74E93A96-F5D1-4356-8F90-D0EB88E98304}">
      <dgm:prSet custT="1"/>
      <dgm:spPr/>
      <dgm:t>
        <a:bodyPr/>
        <a:lstStyle/>
        <a:p>
          <a:r>
            <a:rPr lang="en-US" sz="3400" dirty="0" smtClean="0"/>
            <a:t>Easy Deploy</a:t>
          </a:r>
          <a:endParaRPr lang="en-US" sz="3400" dirty="0"/>
        </a:p>
      </dgm:t>
    </dgm:pt>
    <dgm:pt modelId="{F5B543B7-C2F2-47D6-A5A2-4125BE282551}">
      <dgm:prSet phldrT="[Text]" custT="1"/>
      <dgm:spPr/>
      <dgm:t>
        <a:bodyPr/>
        <a:lstStyle/>
        <a:p>
          <a:r>
            <a:rPr lang="en-US" sz="3400" dirty="0" smtClean="0"/>
            <a:t>-&gt; small flows</a:t>
          </a:r>
          <a:endParaRPr lang="en-US" sz="3400" dirty="0"/>
        </a:p>
      </dgm:t>
    </dgm:pt>
    <dgm:pt modelId="{C0DA2B18-1F5F-47F8-A3D3-C30E014EE2D5}" type="sibTrans" cxnId="{A56502FC-6B8D-4631-9EEC-A2EA740773CA}">
      <dgm:prSet/>
      <dgm:spPr/>
      <dgm:t>
        <a:bodyPr/>
        <a:lstStyle/>
        <a:p>
          <a:endParaRPr lang="en-US" sz="3400"/>
        </a:p>
      </dgm:t>
    </dgm:pt>
    <dgm:pt modelId="{7450EFED-B133-4D8C-AA1B-D43E667C573F}" type="parTrans" cxnId="{A56502FC-6B8D-4631-9EEC-A2EA740773CA}">
      <dgm:prSet/>
      <dgm:spPr/>
      <dgm:t>
        <a:bodyPr/>
        <a:lstStyle/>
        <a:p>
          <a:endParaRPr lang="en-US" sz="3400"/>
        </a:p>
      </dgm:t>
    </dgm:pt>
    <dgm:pt modelId="{CE4CDDAA-0809-4D25-A9DF-966498F659AE}" type="pres">
      <dgm:prSet presAssocID="{840350E9-BE97-431E-B256-6CF46161D5E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D435821-F309-44AC-AA8D-2E0421B1522E}" type="pres">
      <dgm:prSet presAssocID="{C7AFF2B5-0893-4F1A-9DC5-FF1FA6F1C135}" presName="composite" presStyleCnt="0"/>
      <dgm:spPr/>
    </dgm:pt>
    <dgm:pt modelId="{26EF2161-5F50-46FA-B2B9-CBA274A0C010}" type="pres">
      <dgm:prSet presAssocID="{C7AFF2B5-0893-4F1A-9DC5-FF1FA6F1C135}" presName="Parent1" presStyleLbl="node1" presStyleIdx="0" presStyleCnt="6" custLinFactNeighborY="-32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EE321-B472-4C6A-8C79-1358C6073BBF}" type="pres">
      <dgm:prSet presAssocID="{C7AFF2B5-0893-4F1A-9DC5-FF1FA6F1C13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987CA-BC48-4F1D-A532-EC31169D604B}" type="pres">
      <dgm:prSet presAssocID="{C7AFF2B5-0893-4F1A-9DC5-FF1FA6F1C135}" presName="BalanceSpacing" presStyleCnt="0"/>
      <dgm:spPr/>
    </dgm:pt>
    <dgm:pt modelId="{FC9F5340-1225-4643-95C4-EA3D09D7AE1B}" type="pres">
      <dgm:prSet presAssocID="{C7AFF2B5-0893-4F1A-9DC5-FF1FA6F1C135}" presName="BalanceSpacing1" presStyleCnt="0"/>
      <dgm:spPr/>
    </dgm:pt>
    <dgm:pt modelId="{BA4D9185-EB57-41FF-9B51-5B1401145877}" type="pres">
      <dgm:prSet presAssocID="{B3F11D2E-31A7-490A-AD0E-0FD3EE01C3C4}" presName="Accent1Text" presStyleLbl="node1" presStyleIdx="1" presStyleCnt="6"/>
      <dgm:spPr/>
      <dgm:t>
        <a:bodyPr/>
        <a:lstStyle/>
        <a:p>
          <a:endParaRPr lang="en-US"/>
        </a:p>
      </dgm:t>
    </dgm:pt>
    <dgm:pt modelId="{DCC52B4C-5B07-4F49-9AFE-C4F85D596410}" type="pres">
      <dgm:prSet presAssocID="{B3F11D2E-31A7-490A-AD0E-0FD3EE01C3C4}" presName="spaceBetweenRectangles" presStyleCnt="0"/>
      <dgm:spPr/>
    </dgm:pt>
    <dgm:pt modelId="{36FD038A-0DDB-4299-B284-BA8EF5D337CD}" type="pres">
      <dgm:prSet presAssocID="{7B322DF3-0FF8-4801-80F2-0CA9E1958B78}" presName="composite" presStyleCnt="0"/>
      <dgm:spPr/>
    </dgm:pt>
    <dgm:pt modelId="{7D43D760-C1EC-4C73-ABDC-D56D6756E4D0}" type="pres">
      <dgm:prSet presAssocID="{7B322DF3-0FF8-4801-80F2-0CA9E1958B78}" presName="Parent1" presStyleLbl="node1" presStyleIdx="2" presStyleCnt="6" custScaleX="1119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214AA-58F5-494D-AC98-D47F4A7FE518}" type="pres">
      <dgm:prSet presAssocID="{7B322DF3-0FF8-4801-80F2-0CA9E1958B7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5A5DB-4410-4029-AAC3-48326825F5C8}" type="pres">
      <dgm:prSet presAssocID="{7B322DF3-0FF8-4801-80F2-0CA9E1958B78}" presName="BalanceSpacing" presStyleCnt="0"/>
      <dgm:spPr/>
    </dgm:pt>
    <dgm:pt modelId="{DD21E443-64C9-4928-918C-2F7A238B2A55}" type="pres">
      <dgm:prSet presAssocID="{7B322DF3-0FF8-4801-80F2-0CA9E1958B78}" presName="BalanceSpacing1" presStyleCnt="0"/>
      <dgm:spPr/>
    </dgm:pt>
    <dgm:pt modelId="{87B72662-7FB2-4DA0-8D95-5B3A0510814F}" type="pres">
      <dgm:prSet presAssocID="{7274B761-99CF-42B9-87C8-2626FC9B4490}" presName="Accent1Text" presStyleLbl="node1" presStyleIdx="3" presStyleCnt="6"/>
      <dgm:spPr/>
      <dgm:t>
        <a:bodyPr/>
        <a:lstStyle/>
        <a:p>
          <a:endParaRPr lang="en-US"/>
        </a:p>
      </dgm:t>
    </dgm:pt>
    <dgm:pt modelId="{CE9F1A68-1512-4746-B5EC-42F63FB33AEE}" type="pres">
      <dgm:prSet presAssocID="{7274B761-99CF-42B9-87C8-2626FC9B4490}" presName="spaceBetweenRectangles" presStyleCnt="0"/>
      <dgm:spPr/>
    </dgm:pt>
    <dgm:pt modelId="{913C0DD9-CFB8-4F5D-8AE1-B2E3CBA9DA0F}" type="pres">
      <dgm:prSet presAssocID="{93DB6F3D-048A-4DF8-84E2-4BAEE9F6C21C}" presName="composite" presStyleCnt="0"/>
      <dgm:spPr/>
    </dgm:pt>
    <dgm:pt modelId="{38E6CF1C-EAC6-4715-8E8C-3986644A9025}" type="pres">
      <dgm:prSet presAssocID="{93DB6F3D-048A-4DF8-84E2-4BAEE9F6C21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4ABE0-A1DA-4624-8892-A86F2E17A048}" type="pres">
      <dgm:prSet presAssocID="{93DB6F3D-048A-4DF8-84E2-4BAEE9F6C21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CF09BB-E401-4F0D-AA20-B9BBCB2F67B9}" type="pres">
      <dgm:prSet presAssocID="{93DB6F3D-048A-4DF8-84E2-4BAEE9F6C21C}" presName="BalanceSpacing" presStyleCnt="0"/>
      <dgm:spPr/>
    </dgm:pt>
    <dgm:pt modelId="{E9F47E6B-D70E-4E49-BA0A-6A38E233AEB1}" type="pres">
      <dgm:prSet presAssocID="{93DB6F3D-048A-4DF8-84E2-4BAEE9F6C21C}" presName="BalanceSpacing1" presStyleCnt="0"/>
      <dgm:spPr/>
    </dgm:pt>
    <dgm:pt modelId="{E2D78259-BA0E-43B2-912A-D65741D8EDB1}" type="pres">
      <dgm:prSet presAssocID="{57157DC2-6430-4149-8743-59A4503828AC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DF0D4114-EE14-B644-A680-FC852F0A6E69}" type="presOf" srcId="{7B322DF3-0FF8-4801-80F2-0CA9E1958B78}" destId="{7D43D760-C1EC-4C73-ABDC-D56D6756E4D0}" srcOrd="0" destOrd="0" presId="urn:microsoft.com/office/officeart/2008/layout/AlternatingHexagons"/>
    <dgm:cxn modelId="{C669C10C-9438-1A40-AB63-5DDE30B73EB3}" type="presOf" srcId="{C7AFF2B5-0893-4F1A-9DC5-FF1FA6F1C135}" destId="{26EF2161-5F50-46FA-B2B9-CBA274A0C010}" srcOrd="0" destOrd="0" presId="urn:microsoft.com/office/officeart/2008/layout/AlternatingHexagons"/>
    <dgm:cxn modelId="{9B6FB533-D4EB-457C-AC30-FB002A97BA1A}" srcId="{840350E9-BE97-431E-B256-6CF46161D5E3}" destId="{C7AFF2B5-0893-4F1A-9DC5-FF1FA6F1C135}" srcOrd="0" destOrd="0" parTransId="{879446FB-0D62-4B57-8763-7D1C270B5538}" sibTransId="{B3F11D2E-31A7-490A-AD0E-0FD3EE01C3C4}"/>
    <dgm:cxn modelId="{D225AAD4-2F6E-3E4F-90CE-5C1F16202A11}" type="presOf" srcId="{B3F11D2E-31A7-490A-AD0E-0FD3EE01C3C4}" destId="{BA4D9185-EB57-41FF-9B51-5B1401145877}" srcOrd="0" destOrd="0" presId="urn:microsoft.com/office/officeart/2008/layout/AlternatingHexagons"/>
    <dgm:cxn modelId="{C69E3E94-5B49-204E-B710-1CE3C2C2C2DF}" type="presOf" srcId="{F5B543B7-C2F2-47D6-A5A2-4125BE282551}" destId="{A90EE321-B472-4C6A-8C79-1358C6073BBF}" srcOrd="0" destOrd="0" presId="urn:microsoft.com/office/officeart/2008/layout/AlternatingHexagons"/>
    <dgm:cxn modelId="{A56502FC-6B8D-4631-9EEC-A2EA740773CA}" srcId="{C7AFF2B5-0893-4F1A-9DC5-FF1FA6F1C135}" destId="{F5B543B7-C2F2-47D6-A5A2-4125BE282551}" srcOrd="0" destOrd="0" parTransId="{7450EFED-B133-4D8C-AA1B-D43E667C573F}" sibTransId="{C0DA2B18-1F5F-47F8-A3D3-C30E014EE2D5}"/>
    <dgm:cxn modelId="{C33C27D7-DD27-8747-9C74-C645DBE3B646}" type="presOf" srcId="{840350E9-BE97-431E-B256-6CF46161D5E3}" destId="{CE4CDDAA-0809-4D25-A9DF-966498F659AE}" srcOrd="0" destOrd="0" presId="urn:microsoft.com/office/officeart/2008/layout/AlternatingHexagons"/>
    <dgm:cxn modelId="{CE20BA47-4300-FA47-858E-7D9651DA12BF}" type="presOf" srcId="{93DB6F3D-048A-4DF8-84E2-4BAEE9F6C21C}" destId="{38E6CF1C-EAC6-4715-8E8C-3986644A9025}" srcOrd="0" destOrd="0" presId="urn:microsoft.com/office/officeart/2008/layout/AlternatingHexagons"/>
    <dgm:cxn modelId="{6BD0491C-DFA4-BD42-9AAE-135700FCE4D2}" type="presOf" srcId="{57157DC2-6430-4149-8743-59A4503828AC}" destId="{E2D78259-BA0E-43B2-912A-D65741D8EDB1}" srcOrd="0" destOrd="0" presId="urn:microsoft.com/office/officeart/2008/layout/AlternatingHexagons"/>
    <dgm:cxn modelId="{DF4EA574-9BCD-314C-9FEE-98682BB29A99}" type="presOf" srcId="{7274B761-99CF-42B9-87C8-2626FC9B4490}" destId="{87B72662-7FB2-4DA0-8D95-5B3A0510814F}" srcOrd="0" destOrd="0" presId="urn:microsoft.com/office/officeart/2008/layout/AlternatingHexagons"/>
    <dgm:cxn modelId="{FD395315-1EFB-2B44-92FC-296D5FE1E428}" type="presOf" srcId="{0C9E74E7-C292-485F-B6FD-9470FF01FC80}" destId="{E90214AA-58F5-494D-AC98-D47F4A7FE518}" srcOrd="0" destOrd="0" presId="urn:microsoft.com/office/officeart/2008/layout/AlternatingHexagons"/>
    <dgm:cxn modelId="{74E93A96-F5D1-4356-8F90-D0EB88E98304}" srcId="{840350E9-BE97-431E-B256-6CF46161D5E3}" destId="{93DB6F3D-048A-4DF8-84E2-4BAEE9F6C21C}" srcOrd="2" destOrd="0" parTransId="{11EECE23-7315-4BF7-99C5-564472A0FEAC}" sibTransId="{57157DC2-6430-4149-8743-59A4503828AC}"/>
    <dgm:cxn modelId="{223B223B-863B-4D00-AE52-D1899CEE18BA}" srcId="{840350E9-BE97-431E-B256-6CF46161D5E3}" destId="{7B322DF3-0FF8-4801-80F2-0CA9E1958B78}" srcOrd="1" destOrd="0" parTransId="{B0BA69E8-5E64-48DE-8C8E-4D58E522617D}" sibTransId="{7274B761-99CF-42B9-87C8-2626FC9B4490}"/>
    <dgm:cxn modelId="{D1A54779-1DA1-4EFA-B3A8-08E717F4F251}" srcId="{7B322DF3-0FF8-4801-80F2-0CA9E1958B78}" destId="{0C9E74E7-C292-485F-B6FD-9470FF01FC80}" srcOrd="0" destOrd="0" parTransId="{80E94F7A-6818-4FC5-AD75-E15AA12E1CC1}" sibTransId="{3FAAB540-C037-4E35-904D-853C5320643E}"/>
    <dgm:cxn modelId="{5AD4EF25-E58C-1F45-8940-99FEEA92B62D}" type="presParOf" srcId="{CE4CDDAA-0809-4D25-A9DF-966498F659AE}" destId="{2D435821-F309-44AC-AA8D-2E0421B1522E}" srcOrd="0" destOrd="0" presId="urn:microsoft.com/office/officeart/2008/layout/AlternatingHexagons"/>
    <dgm:cxn modelId="{5F1686D2-FE0F-5241-96D0-133973039739}" type="presParOf" srcId="{2D435821-F309-44AC-AA8D-2E0421B1522E}" destId="{26EF2161-5F50-46FA-B2B9-CBA274A0C010}" srcOrd="0" destOrd="0" presId="urn:microsoft.com/office/officeart/2008/layout/AlternatingHexagons"/>
    <dgm:cxn modelId="{1B5E0E31-6F19-004A-B649-12E8E095D3EB}" type="presParOf" srcId="{2D435821-F309-44AC-AA8D-2E0421B1522E}" destId="{A90EE321-B472-4C6A-8C79-1358C6073BBF}" srcOrd="1" destOrd="0" presId="urn:microsoft.com/office/officeart/2008/layout/AlternatingHexagons"/>
    <dgm:cxn modelId="{38D7B4C2-D88E-2546-B99F-959A47E78730}" type="presParOf" srcId="{2D435821-F309-44AC-AA8D-2E0421B1522E}" destId="{E90987CA-BC48-4F1D-A532-EC31169D604B}" srcOrd="2" destOrd="0" presId="urn:microsoft.com/office/officeart/2008/layout/AlternatingHexagons"/>
    <dgm:cxn modelId="{074DBAC3-BB62-4849-8066-8ECCB5E1CF88}" type="presParOf" srcId="{2D435821-F309-44AC-AA8D-2E0421B1522E}" destId="{FC9F5340-1225-4643-95C4-EA3D09D7AE1B}" srcOrd="3" destOrd="0" presId="urn:microsoft.com/office/officeart/2008/layout/AlternatingHexagons"/>
    <dgm:cxn modelId="{35F16907-F1EE-B743-8975-633B3F8ACB28}" type="presParOf" srcId="{2D435821-F309-44AC-AA8D-2E0421B1522E}" destId="{BA4D9185-EB57-41FF-9B51-5B1401145877}" srcOrd="4" destOrd="0" presId="urn:microsoft.com/office/officeart/2008/layout/AlternatingHexagons"/>
    <dgm:cxn modelId="{C940814D-6E17-844E-A318-8FF40A6BE772}" type="presParOf" srcId="{CE4CDDAA-0809-4D25-A9DF-966498F659AE}" destId="{DCC52B4C-5B07-4F49-9AFE-C4F85D596410}" srcOrd="1" destOrd="0" presId="urn:microsoft.com/office/officeart/2008/layout/AlternatingHexagons"/>
    <dgm:cxn modelId="{5D6329D1-FBD3-4445-BD95-9D9C2FF96A06}" type="presParOf" srcId="{CE4CDDAA-0809-4D25-A9DF-966498F659AE}" destId="{36FD038A-0DDB-4299-B284-BA8EF5D337CD}" srcOrd="2" destOrd="0" presId="urn:microsoft.com/office/officeart/2008/layout/AlternatingHexagons"/>
    <dgm:cxn modelId="{5B3A3B94-52FC-3F49-8040-F8B62E8E360F}" type="presParOf" srcId="{36FD038A-0DDB-4299-B284-BA8EF5D337CD}" destId="{7D43D760-C1EC-4C73-ABDC-D56D6756E4D0}" srcOrd="0" destOrd="0" presId="urn:microsoft.com/office/officeart/2008/layout/AlternatingHexagons"/>
    <dgm:cxn modelId="{EDD68BFA-572C-EA42-B483-52B18BC545A9}" type="presParOf" srcId="{36FD038A-0DDB-4299-B284-BA8EF5D337CD}" destId="{E90214AA-58F5-494D-AC98-D47F4A7FE518}" srcOrd="1" destOrd="0" presId="urn:microsoft.com/office/officeart/2008/layout/AlternatingHexagons"/>
    <dgm:cxn modelId="{C0AA7CC0-C71F-3A47-B9D5-32F5930613E3}" type="presParOf" srcId="{36FD038A-0DDB-4299-B284-BA8EF5D337CD}" destId="{A675A5DB-4410-4029-AAC3-48326825F5C8}" srcOrd="2" destOrd="0" presId="urn:microsoft.com/office/officeart/2008/layout/AlternatingHexagons"/>
    <dgm:cxn modelId="{81FE7819-3E82-4D40-BC62-0DB74F27421F}" type="presParOf" srcId="{36FD038A-0DDB-4299-B284-BA8EF5D337CD}" destId="{DD21E443-64C9-4928-918C-2F7A238B2A55}" srcOrd="3" destOrd="0" presId="urn:microsoft.com/office/officeart/2008/layout/AlternatingHexagons"/>
    <dgm:cxn modelId="{CE81317A-1EC4-0E4B-866C-E49211D38F97}" type="presParOf" srcId="{36FD038A-0DDB-4299-B284-BA8EF5D337CD}" destId="{87B72662-7FB2-4DA0-8D95-5B3A0510814F}" srcOrd="4" destOrd="0" presId="urn:microsoft.com/office/officeart/2008/layout/AlternatingHexagons"/>
    <dgm:cxn modelId="{38D3F79A-D42B-8B4A-8D68-A5B1FADD9213}" type="presParOf" srcId="{CE4CDDAA-0809-4D25-A9DF-966498F659AE}" destId="{CE9F1A68-1512-4746-B5EC-42F63FB33AEE}" srcOrd="3" destOrd="0" presId="urn:microsoft.com/office/officeart/2008/layout/AlternatingHexagons"/>
    <dgm:cxn modelId="{6BCA9F4B-F699-E14E-9823-DF931704542B}" type="presParOf" srcId="{CE4CDDAA-0809-4D25-A9DF-966498F659AE}" destId="{913C0DD9-CFB8-4F5D-8AE1-B2E3CBA9DA0F}" srcOrd="4" destOrd="0" presId="urn:microsoft.com/office/officeart/2008/layout/AlternatingHexagons"/>
    <dgm:cxn modelId="{E1A360C4-AA13-A842-879A-2C396D2E8D7F}" type="presParOf" srcId="{913C0DD9-CFB8-4F5D-8AE1-B2E3CBA9DA0F}" destId="{38E6CF1C-EAC6-4715-8E8C-3986644A9025}" srcOrd="0" destOrd="0" presId="urn:microsoft.com/office/officeart/2008/layout/AlternatingHexagons"/>
    <dgm:cxn modelId="{34AF9293-DE2A-3E47-8012-BEECBCB13E6C}" type="presParOf" srcId="{913C0DD9-CFB8-4F5D-8AE1-B2E3CBA9DA0F}" destId="{96D4ABE0-A1DA-4624-8892-A86F2E17A048}" srcOrd="1" destOrd="0" presId="urn:microsoft.com/office/officeart/2008/layout/AlternatingHexagons"/>
    <dgm:cxn modelId="{159D23CD-D2B2-1A43-9E5D-B30D5954D00D}" type="presParOf" srcId="{913C0DD9-CFB8-4F5D-8AE1-B2E3CBA9DA0F}" destId="{1ACF09BB-E401-4F0D-AA20-B9BBCB2F67B9}" srcOrd="2" destOrd="0" presId="urn:microsoft.com/office/officeart/2008/layout/AlternatingHexagons"/>
    <dgm:cxn modelId="{D6BE7242-75E5-E54B-86E8-3974C2DB3300}" type="presParOf" srcId="{913C0DD9-CFB8-4F5D-8AE1-B2E3CBA9DA0F}" destId="{E9F47E6B-D70E-4E49-BA0A-6A38E233AEB1}" srcOrd="3" destOrd="0" presId="urn:microsoft.com/office/officeart/2008/layout/AlternatingHexagons"/>
    <dgm:cxn modelId="{6B9BC4C6-77E2-C447-A85F-B1944530F197}" type="presParOf" srcId="{913C0DD9-CFB8-4F5D-8AE1-B2E3CBA9DA0F}" destId="{E2D78259-BA0E-43B2-912A-D65741D8EDB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F2161-5F50-46FA-B2B9-CBA274A0C010}">
      <dsp:nvSpPr>
        <dsp:cNvPr id="0" name=""/>
        <dsp:cNvSpPr/>
      </dsp:nvSpPr>
      <dsp:spPr>
        <a:xfrm rot="5400000">
          <a:off x="5114062" y="196237"/>
          <a:ext cx="3019039" cy="2626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rgbClr val="FFC000"/>
              </a:solidFill>
            </a:rPr>
            <a:t>Low Delay</a:t>
          </a:r>
          <a:endParaRPr lang="en-US" sz="3400" kern="1200" dirty="0">
            <a:solidFill>
              <a:srgbClr val="FFC000"/>
            </a:solidFill>
          </a:endParaRPr>
        </a:p>
      </dsp:txBody>
      <dsp:txXfrm rot="-5400000">
        <a:off x="5719605" y="470467"/>
        <a:ext cx="1807952" cy="2078105"/>
      </dsp:txXfrm>
    </dsp:sp>
    <dsp:sp modelId="{A90EE321-B472-4C6A-8C79-1358C6073BBF}">
      <dsp:nvSpPr>
        <dsp:cNvPr id="0" name=""/>
        <dsp:cNvSpPr/>
      </dsp:nvSpPr>
      <dsp:spPr>
        <a:xfrm>
          <a:off x="8016566" y="605394"/>
          <a:ext cx="3369247" cy="1811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-&gt; small flows</a:t>
          </a:r>
          <a:endParaRPr lang="en-US" sz="3400" kern="1200" dirty="0"/>
        </a:p>
      </dsp:txBody>
      <dsp:txXfrm>
        <a:off x="8016566" y="605394"/>
        <a:ext cx="3369247" cy="1811423"/>
      </dsp:txXfrm>
    </dsp:sp>
    <dsp:sp modelId="{BA4D9185-EB57-41FF-9B51-5B1401145877}">
      <dsp:nvSpPr>
        <dsp:cNvPr id="0" name=""/>
        <dsp:cNvSpPr/>
      </dsp:nvSpPr>
      <dsp:spPr>
        <a:xfrm rot="5400000">
          <a:off x="2277372" y="197823"/>
          <a:ext cx="3019039" cy="2626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Low Overhead</a:t>
          </a:r>
          <a:endParaRPr lang="en-US" sz="3400" kern="1200" dirty="0"/>
        </a:p>
      </dsp:txBody>
      <dsp:txXfrm rot="-5400000">
        <a:off x="2882915" y="472053"/>
        <a:ext cx="1807952" cy="2078105"/>
      </dsp:txXfrm>
    </dsp:sp>
    <dsp:sp modelId="{7D43D760-C1EC-4C73-ABDC-D56D6756E4D0}">
      <dsp:nvSpPr>
        <dsp:cNvPr id="0" name=""/>
        <dsp:cNvSpPr/>
      </dsp:nvSpPr>
      <dsp:spPr>
        <a:xfrm rot="5400000">
          <a:off x="3690283" y="2603880"/>
          <a:ext cx="3019039" cy="293957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rgbClr val="FFC000"/>
              </a:solidFill>
            </a:rPr>
            <a:t>High Goodput</a:t>
          </a:r>
          <a:endParaRPr lang="en-US" sz="3400" kern="1200" dirty="0">
            <a:solidFill>
              <a:srgbClr val="FFC000"/>
            </a:solidFill>
          </a:endParaRPr>
        </a:p>
      </dsp:txBody>
      <dsp:txXfrm rot="-5400000">
        <a:off x="4213497" y="3060697"/>
        <a:ext cx="1972611" cy="2025937"/>
      </dsp:txXfrm>
    </dsp:sp>
    <dsp:sp modelId="{E90214AA-58F5-494D-AC98-D47F4A7FE518}">
      <dsp:nvSpPr>
        <dsp:cNvPr id="0" name=""/>
        <dsp:cNvSpPr/>
      </dsp:nvSpPr>
      <dsp:spPr>
        <a:xfrm>
          <a:off x="517272" y="3167954"/>
          <a:ext cx="3260562" cy="1811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large flows &lt;-</a:t>
          </a:r>
          <a:endParaRPr lang="en-US" sz="3400" kern="1200" dirty="0"/>
        </a:p>
      </dsp:txBody>
      <dsp:txXfrm>
        <a:off x="517272" y="3167954"/>
        <a:ext cx="3260562" cy="1811423"/>
      </dsp:txXfrm>
    </dsp:sp>
    <dsp:sp modelId="{87B72662-7FB2-4DA0-8D95-5B3A0510814F}">
      <dsp:nvSpPr>
        <dsp:cNvPr id="0" name=""/>
        <dsp:cNvSpPr/>
      </dsp:nvSpPr>
      <dsp:spPr>
        <a:xfrm rot="5400000">
          <a:off x="6526972" y="2760384"/>
          <a:ext cx="3019039" cy="2626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No VM update</a:t>
          </a:r>
          <a:endParaRPr lang="en-US" sz="3400" kern="1200" dirty="0"/>
        </a:p>
      </dsp:txBody>
      <dsp:txXfrm rot="-5400000">
        <a:off x="7132515" y="3034614"/>
        <a:ext cx="1807952" cy="2078105"/>
      </dsp:txXfrm>
    </dsp:sp>
    <dsp:sp modelId="{38E6CF1C-EAC6-4715-8E8C-3986644A9025}">
      <dsp:nvSpPr>
        <dsp:cNvPr id="0" name=""/>
        <dsp:cNvSpPr/>
      </dsp:nvSpPr>
      <dsp:spPr>
        <a:xfrm rot="5400000">
          <a:off x="5114062" y="5322944"/>
          <a:ext cx="3019039" cy="2626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Fits All TCP</a:t>
          </a:r>
          <a:endParaRPr lang="en-US" sz="3400" kern="1200" dirty="0"/>
        </a:p>
      </dsp:txBody>
      <dsp:txXfrm rot="-5400000">
        <a:off x="5719605" y="5597174"/>
        <a:ext cx="1807952" cy="2078105"/>
      </dsp:txXfrm>
    </dsp:sp>
    <dsp:sp modelId="{96D4ABE0-A1DA-4624-8892-A86F2E17A048}">
      <dsp:nvSpPr>
        <dsp:cNvPr id="0" name=""/>
        <dsp:cNvSpPr/>
      </dsp:nvSpPr>
      <dsp:spPr>
        <a:xfrm>
          <a:off x="8016566" y="5730515"/>
          <a:ext cx="3369247" cy="1811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78259-BA0E-43B2-912A-D65741D8EDB1}">
      <dsp:nvSpPr>
        <dsp:cNvPr id="0" name=""/>
        <dsp:cNvSpPr/>
      </dsp:nvSpPr>
      <dsp:spPr>
        <a:xfrm rot="5400000">
          <a:off x="2277372" y="5322944"/>
          <a:ext cx="3019039" cy="2626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Easy Deploy</a:t>
          </a:r>
          <a:endParaRPr lang="en-US" sz="3400" kern="1200" dirty="0"/>
        </a:p>
      </dsp:txBody>
      <dsp:txXfrm rot="-5400000">
        <a:off x="2882915" y="5597174"/>
        <a:ext cx="1807952" cy="2078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E175F-6172-9A40-AE15-E4F4013C5FAB}" type="datetimeFigureOut">
              <a:rPr lang="en-US" smtClean="0"/>
              <a:t>5/13/17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146C8-3ACA-4340-BD5C-597D62D3F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4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238963" rtl="0" eaLnBrk="1" latinLnBrk="0" hangingPunct="1">
      <a:defRPr sz="4251" kern="1200">
        <a:solidFill>
          <a:schemeClr val="tx1"/>
        </a:solidFill>
        <a:latin typeface="+mn-lt"/>
        <a:ea typeface="+mn-ea"/>
        <a:cs typeface="+mn-cs"/>
      </a:defRPr>
    </a:lvl1pPr>
    <a:lvl2pPr marL="1619483" algn="l" defTabSz="3238963" rtl="0" eaLnBrk="1" latinLnBrk="0" hangingPunct="1">
      <a:defRPr sz="4251" kern="1200">
        <a:solidFill>
          <a:schemeClr val="tx1"/>
        </a:solidFill>
        <a:latin typeface="+mn-lt"/>
        <a:ea typeface="+mn-ea"/>
        <a:cs typeface="+mn-cs"/>
      </a:defRPr>
    </a:lvl2pPr>
    <a:lvl3pPr marL="3238963" algn="l" defTabSz="3238963" rtl="0" eaLnBrk="1" latinLnBrk="0" hangingPunct="1">
      <a:defRPr sz="4251" kern="1200">
        <a:solidFill>
          <a:schemeClr val="tx1"/>
        </a:solidFill>
        <a:latin typeface="+mn-lt"/>
        <a:ea typeface="+mn-ea"/>
        <a:cs typeface="+mn-cs"/>
      </a:defRPr>
    </a:lvl3pPr>
    <a:lvl4pPr marL="4858445" algn="l" defTabSz="3238963" rtl="0" eaLnBrk="1" latinLnBrk="0" hangingPunct="1">
      <a:defRPr sz="4251" kern="1200">
        <a:solidFill>
          <a:schemeClr val="tx1"/>
        </a:solidFill>
        <a:latin typeface="+mn-lt"/>
        <a:ea typeface="+mn-ea"/>
        <a:cs typeface="+mn-cs"/>
      </a:defRPr>
    </a:lvl4pPr>
    <a:lvl5pPr marL="6477929" algn="l" defTabSz="3238963" rtl="0" eaLnBrk="1" latinLnBrk="0" hangingPunct="1">
      <a:defRPr sz="4251" kern="1200">
        <a:solidFill>
          <a:schemeClr val="tx1"/>
        </a:solidFill>
        <a:latin typeface="+mn-lt"/>
        <a:ea typeface="+mn-ea"/>
        <a:cs typeface="+mn-cs"/>
      </a:defRPr>
    </a:lvl5pPr>
    <a:lvl6pPr marL="8097410" algn="l" defTabSz="3238963" rtl="0" eaLnBrk="1" latinLnBrk="0" hangingPunct="1">
      <a:defRPr sz="4251" kern="1200">
        <a:solidFill>
          <a:schemeClr val="tx1"/>
        </a:solidFill>
        <a:latin typeface="+mn-lt"/>
        <a:ea typeface="+mn-ea"/>
        <a:cs typeface="+mn-cs"/>
      </a:defRPr>
    </a:lvl6pPr>
    <a:lvl7pPr marL="9716891" algn="l" defTabSz="3238963" rtl="0" eaLnBrk="1" latinLnBrk="0" hangingPunct="1">
      <a:defRPr sz="4251" kern="1200">
        <a:solidFill>
          <a:schemeClr val="tx1"/>
        </a:solidFill>
        <a:latin typeface="+mn-lt"/>
        <a:ea typeface="+mn-ea"/>
        <a:cs typeface="+mn-cs"/>
      </a:defRPr>
    </a:lvl7pPr>
    <a:lvl8pPr marL="11336373" algn="l" defTabSz="3238963" rtl="0" eaLnBrk="1" latinLnBrk="0" hangingPunct="1">
      <a:defRPr sz="4251" kern="1200">
        <a:solidFill>
          <a:schemeClr val="tx1"/>
        </a:solidFill>
        <a:latin typeface="+mn-lt"/>
        <a:ea typeface="+mn-ea"/>
        <a:cs typeface="+mn-cs"/>
      </a:defRPr>
    </a:lvl8pPr>
    <a:lvl9pPr marL="12955855" algn="l" defTabSz="3238963" rtl="0" eaLnBrk="1" latinLnBrk="0" hangingPunct="1">
      <a:defRPr sz="425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146C8-3ACA-4340-BD5C-597D62D3F0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80" y="3976855"/>
            <a:ext cx="32400479" cy="8459952"/>
          </a:xfrm>
        </p:spPr>
        <p:txBody>
          <a:bodyPr anchor="b"/>
          <a:lstStyle>
            <a:lvl1pPr algn="ctr">
              <a:defRPr sz="212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80" y="12763055"/>
            <a:ext cx="32400479" cy="5866840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97" indent="0" algn="ctr">
              <a:buNone/>
              <a:defRPr sz="7087"/>
            </a:lvl2pPr>
            <a:lvl3pPr marL="3239994" indent="0" algn="ctr">
              <a:buNone/>
              <a:defRPr sz="6378"/>
            </a:lvl3pPr>
            <a:lvl4pPr marL="4859990" indent="0" algn="ctr">
              <a:buNone/>
              <a:defRPr sz="5669"/>
            </a:lvl4pPr>
            <a:lvl5pPr marL="6479987" indent="0" algn="ctr">
              <a:buNone/>
              <a:defRPr sz="5669"/>
            </a:lvl5pPr>
            <a:lvl6pPr marL="8099984" indent="0" algn="ctr">
              <a:buNone/>
              <a:defRPr sz="5669"/>
            </a:lvl6pPr>
            <a:lvl7pPr marL="9719981" indent="0" algn="ctr">
              <a:buNone/>
              <a:defRPr sz="5669"/>
            </a:lvl7pPr>
            <a:lvl8pPr marL="11339977" indent="0" algn="ctr">
              <a:buNone/>
              <a:defRPr sz="5669"/>
            </a:lvl8pPr>
            <a:lvl9pPr marL="12959974" indent="0" algn="ctr">
              <a:buNone/>
              <a:defRPr sz="566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1762-D269-4E40-9F15-FF62117B178C}" type="datetimeFigureOut">
              <a:rPr lang="en-US" smtClean="0"/>
              <a:t>5/13/17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C4CE-A121-0147-B36B-1AB7E3BE66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1762-D269-4E40-9F15-FF62117B178C}" type="datetimeFigureOut">
              <a:rPr lang="en-US" smtClean="0"/>
              <a:t>5/13/17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C4CE-A121-0147-B36B-1AB7E3BE66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5456" y="1293743"/>
            <a:ext cx="9315138" cy="20593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70044" y="1293743"/>
            <a:ext cx="27405405" cy="20593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1762-D269-4E40-9F15-FF62117B178C}" type="datetimeFigureOut">
              <a:rPr lang="en-US" smtClean="0"/>
              <a:t>5/13/17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C4CE-A121-0147-B36B-1AB7E3BE66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1762-D269-4E40-9F15-FF62117B178C}" type="datetimeFigureOut">
              <a:rPr lang="en-US" smtClean="0"/>
              <a:t>5/13/17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C4CE-A121-0147-B36B-1AB7E3BE66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544" y="6058095"/>
            <a:ext cx="37260550" cy="10108066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544" y="16261787"/>
            <a:ext cx="37260550" cy="5315593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75000"/>
                  </a:schemeClr>
                </a:solidFill>
              </a:defRPr>
            </a:lvl1pPr>
            <a:lvl2pPr marL="1619997" indent="0">
              <a:buNone/>
              <a:defRPr sz="7087">
                <a:solidFill>
                  <a:schemeClr val="tx1">
                    <a:tint val="75000"/>
                  </a:schemeClr>
                </a:solidFill>
              </a:defRPr>
            </a:lvl2pPr>
            <a:lvl3pPr marL="3239994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990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98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98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981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97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97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1762-D269-4E40-9F15-FF62117B178C}" type="datetimeFigureOut">
              <a:rPr lang="en-US" smtClean="0"/>
              <a:t>5/13/17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C4CE-A121-0147-B36B-1AB7E3BE66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0044" y="6468713"/>
            <a:ext cx="18360271" cy="15418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70323" y="6468713"/>
            <a:ext cx="18360271" cy="15418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1762-D269-4E40-9F15-FF62117B178C}" type="datetimeFigureOut">
              <a:rPr lang="en-US" smtClean="0"/>
              <a:t>5/13/17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C4CE-A121-0147-B36B-1AB7E3BE66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1" y="1293745"/>
            <a:ext cx="37260550" cy="4696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673" y="5956843"/>
            <a:ext cx="18275893" cy="2919357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97" indent="0">
              <a:buNone/>
              <a:defRPr sz="7087" b="1"/>
            </a:lvl2pPr>
            <a:lvl3pPr marL="3239994" indent="0">
              <a:buNone/>
              <a:defRPr sz="6378" b="1"/>
            </a:lvl3pPr>
            <a:lvl4pPr marL="4859990" indent="0">
              <a:buNone/>
              <a:defRPr sz="5669" b="1"/>
            </a:lvl4pPr>
            <a:lvl5pPr marL="6479987" indent="0">
              <a:buNone/>
              <a:defRPr sz="5669" b="1"/>
            </a:lvl5pPr>
            <a:lvl6pPr marL="8099984" indent="0">
              <a:buNone/>
              <a:defRPr sz="5669" b="1"/>
            </a:lvl6pPr>
            <a:lvl7pPr marL="9719981" indent="0">
              <a:buNone/>
              <a:defRPr sz="5669" b="1"/>
            </a:lvl7pPr>
            <a:lvl8pPr marL="11339977" indent="0">
              <a:buNone/>
              <a:defRPr sz="5669" b="1"/>
            </a:lvl8pPr>
            <a:lvl9pPr marL="12959974" indent="0">
              <a:buNone/>
              <a:defRPr sz="566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673" y="8876200"/>
            <a:ext cx="18275893" cy="130555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70323" y="5956843"/>
            <a:ext cx="18365898" cy="2919357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97" indent="0">
              <a:buNone/>
              <a:defRPr sz="7087" b="1"/>
            </a:lvl2pPr>
            <a:lvl3pPr marL="3239994" indent="0">
              <a:buNone/>
              <a:defRPr sz="6378" b="1"/>
            </a:lvl3pPr>
            <a:lvl4pPr marL="4859990" indent="0">
              <a:buNone/>
              <a:defRPr sz="5669" b="1"/>
            </a:lvl4pPr>
            <a:lvl5pPr marL="6479987" indent="0">
              <a:buNone/>
              <a:defRPr sz="5669" b="1"/>
            </a:lvl5pPr>
            <a:lvl6pPr marL="8099984" indent="0">
              <a:buNone/>
              <a:defRPr sz="5669" b="1"/>
            </a:lvl6pPr>
            <a:lvl7pPr marL="9719981" indent="0">
              <a:buNone/>
              <a:defRPr sz="5669" b="1"/>
            </a:lvl7pPr>
            <a:lvl8pPr marL="11339977" indent="0">
              <a:buNone/>
              <a:defRPr sz="5669" b="1"/>
            </a:lvl8pPr>
            <a:lvl9pPr marL="12959974" indent="0">
              <a:buNone/>
              <a:defRPr sz="566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70323" y="8876200"/>
            <a:ext cx="18365898" cy="130555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1762-D269-4E40-9F15-FF62117B178C}" type="datetimeFigureOut">
              <a:rPr lang="en-US" smtClean="0"/>
              <a:t>5/13/17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C4CE-A121-0147-B36B-1AB7E3BE66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1762-D269-4E40-9F15-FF62117B178C}" type="datetimeFigureOut">
              <a:rPr lang="en-US" smtClean="0"/>
              <a:t>5/13/17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C4CE-A121-0147-B36B-1AB7E3BE66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1762-D269-4E40-9F15-FF62117B178C}" type="datetimeFigureOut">
              <a:rPr lang="en-US" smtClean="0"/>
              <a:t>5/13/17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C4CE-A121-0147-B36B-1AB7E3BE66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2" y="1619991"/>
            <a:ext cx="13933329" cy="5669968"/>
          </a:xfrm>
        </p:spPr>
        <p:txBody>
          <a:bodyPr anchor="b"/>
          <a:lstStyle>
            <a:lvl1pPr>
              <a:defRPr sz="1133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5898" y="3498732"/>
            <a:ext cx="21870323" cy="17268653"/>
          </a:xfrm>
        </p:spPr>
        <p:txBody>
          <a:bodyPr/>
          <a:lstStyle>
            <a:lvl1pPr>
              <a:defRPr sz="11339"/>
            </a:lvl1pPr>
            <a:lvl2pPr>
              <a:defRPr sz="9921"/>
            </a:lvl2pPr>
            <a:lvl3pPr>
              <a:defRPr sz="8504"/>
            </a:lvl3pPr>
            <a:lvl4pPr>
              <a:defRPr sz="7087"/>
            </a:lvl4pPr>
            <a:lvl5pPr>
              <a:defRPr sz="7087"/>
            </a:lvl5pPr>
            <a:lvl6pPr>
              <a:defRPr sz="7087"/>
            </a:lvl6pPr>
            <a:lvl7pPr>
              <a:defRPr sz="7087"/>
            </a:lvl7pPr>
            <a:lvl8pPr>
              <a:defRPr sz="7087"/>
            </a:lvl8pPr>
            <a:lvl9pPr>
              <a:defRPr sz="708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2" y="7289959"/>
            <a:ext cx="13933329" cy="13505551"/>
          </a:xfrm>
        </p:spPr>
        <p:txBody>
          <a:bodyPr/>
          <a:lstStyle>
            <a:lvl1pPr marL="0" indent="0">
              <a:buNone/>
              <a:defRPr sz="5669"/>
            </a:lvl1pPr>
            <a:lvl2pPr marL="1619997" indent="0">
              <a:buNone/>
              <a:defRPr sz="4961"/>
            </a:lvl2pPr>
            <a:lvl3pPr marL="3239994" indent="0">
              <a:buNone/>
              <a:defRPr sz="4252"/>
            </a:lvl3pPr>
            <a:lvl4pPr marL="4859990" indent="0">
              <a:buNone/>
              <a:defRPr sz="3543"/>
            </a:lvl4pPr>
            <a:lvl5pPr marL="6479987" indent="0">
              <a:buNone/>
              <a:defRPr sz="3543"/>
            </a:lvl5pPr>
            <a:lvl6pPr marL="8099984" indent="0">
              <a:buNone/>
              <a:defRPr sz="3543"/>
            </a:lvl6pPr>
            <a:lvl7pPr marL="9719981" indent="0">
              <a:buNone/>
              <a:defRPr sz="3543"/>
            </a:lvl7pPr>
            <a:lvl8pPr marL="11339977" indent="0">
              <a:buNone/>
              <a:defRPr sz="3543"/>
            </a:lvl8pPr>
            <a:lvl9pPr marL="12959974" indent="0">
              <a:buNone/>
              <a:defRPr sz="354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1762-D269-4E40-9F15-FF62117B178C}" type="datetimeFigureOut">
              <a:rPr lang="en-US" smtClean="0"/>
              <a:t>5/13/17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C4CE-A121-0147-B36B-1AB7E3BE66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2" y="1619991"/>
            <a:ext cx="13933329" cy="5669968"/>
          </a:xfrm>
        </p:spPr>
        <p:txBody>
          <a:bodyPr anchor="b"/>
          <a:lstStyle>
            <a:lvl1pPr>
              <a:defRPr sz="1133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5898" y="3498732"/>
            <a:ext cx="21870323" cy="17268653"/>
          </a:xfrm>
        </p:spPr>
        <p:txBody>
          <a:bodyPr anchor="t"/>
          <a:lstStyle>
            <a:lvl1pPr marL="0" indent="0">
              <a:buNone/>
              <a:defRPr sz="11339"/>
            </a:lvl1pPr>
            <a:lvl2pPr marL="1619997" indent="0">
              <a:buNone/>
              <a:defRPr sz="9921"/>
            </a:lvl2pPr>
            <a:lvl3pPr marL="3239994" indent="0">
              <a:buNone/>
              <a:defRPr sz="8504"/>
            </a:lvl3pPr>
            <a:lvl4pPr marL="4859990" indent="0">
              <a:buNone/>
              <a:defRPr sz="7087"/>
            </a:lvl4pPr>
            <a:lvl5pPr marL="6479987" indent="0">
              <a:buNone/>
              <a:defRPr sz="7087"/>
            </a:lvl5pPr>
            <a:lvl6pPr marL="8099984" indent="0">
              <a:buNone/>
              <a:defRPr sz="7087"/>
            </a:lvl6pPr>
            <a:lvl7pPr marL="9719981" indent="0">
              <a:buNone/>
              <a:defRPr sz="7087"/>
            </a:lvl7pPr>
            <a:lvl8pPr marL="11339977" indent="0">
              <a:buNone/>
              <a:defRPr sz="7087"/>
            </a:lvl8pPr>
            <a:lvl9pPr marL="12959974" indent="0">
              <a:buNone/>
              <a:defRPr sz="7087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2" y="7289959"/>
            <a:ext cx="13933329" cy="13505551"/>
          </a:xfrm>
        </p:spPr>
        <p:txBody>
          <a:bodyPr/>
          <a:lstStyle>
            <a:lvl1pPr marL="0" indent="0">
              <a:buNone/>
              <a:defRPr sz="5669"/>
            </a:lvl1pPr>
            <a:lvl2pPr marL="1619997" indent="0">
              <a:buNone/>
              <a:defRPr sz="4961"/>
            </a:lvl2pPr>
            <a:lvl3pPr marL="3239994" indent="0">
              <a:buNone/>
              <a:defRPr sz="4252"/>
            </a:lvl3pPr>
            <a:lvl4pPr marL="4859990" indent="0">
              <a:buNone/>
              <a:defRPr sz="3543"/>
            </a:lvl4pPr>
            <a:lvl5pPr marL="6479987" indent="0">
              <a:buNone/>
              <a:defRPr sz="3543"/>
            </a:lvl5pPr>
            <a:lvl6pPr marL="8099984" indent="0">
              <a:buNone/>
              <a:defRPr sz="3543"/>
            </a:lvl6pPr>
            <a:lvl7pPr marL="9719981" indent="0">
              <a:buNone/>
              <a:defRPr sz="3543"/>
            </a:lvl7pPr>
            <a:lvl8pPr marL="11339977" indent="0">
              <a:buNone/>
              <a:defRPr sz="3543"/>
            </a:lvl8pPr>
            <a:lvl9pPr marL="12959974" indent="0">
              <a:buNone/>
              <a:defRPr sz="354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1762-D269-4E40-9F15-FF62117B178C}" type="datetimeFigureOut">
              <a:rPr lang="en-US" smtClean="0"/>
              <a:t>5/13/17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C4CE-A121-0147-B36B-1AB7E3BE66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0044" y="1293745"/>
            <a:ext cx="37260550" cy="469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0044" y="6468713"/>
            <a:ext cx="37260550" cy="15418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70044" y="22522375"/>
            <a:ext cx="9720144" cy="1293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11762-D269-4E40-9F15-FF62117B178C}" type="datetimeFigureOut">
              <a:rPr lang="en-US" smtClean="0"/>
              <a:t>5/13/17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10212" y="22522375"/>
            <a:ext cx="14580215" cy="1293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10450" y="22522375"/>
            <a:ext cx="9720144" cy="1293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AC4CE-A121-0147-B36B-1AB7E3BE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4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239994" rtl="0" eaLnBrk="1" latinLnBrk="0" hangingPunct="1">
        <a:lnSpc>
          <a:spcPct val="90000"/>
        </a:lnSpc>
        <a:spcBef>
          <a:spcPct val="0"/>
        </a:spcBef>
        <a:buNone/>
        <a:defRPr sz="155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98" indent="-809998" algn="l" defTabSz="3239994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95" indent="-809998" algn="l" defTabSz="3239994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992" indent="-809998" algn="l" defTabSz="3239994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669989" indent="-809998" algn="l" defTabSz="3239994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985" indent="-809998" algn="l" defTabSz="3239994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982" indent="-809998" algn="l" defTabSz="3239994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979" indent="-809998" algn="l" defTabSz="3239994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976" indent="-809998" algn="l" defTabSz="3239994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972" indent="-809998" algn="l" defTabSz="3239994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94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algn="l" defTabSz="3239994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94" algn="l" defTabSz="3239994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990" algn="l" defTabSz="3239994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987" algn="l" defTabSz="3239994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984" algn="l" defTabSz="3239994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981" algn="l" defTabSz="3239994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977" algn="l" defTabSz="3239994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974" algn="l" defTabSz="3239994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1.xml"/><Relationship Id="rId20" Type="http://schemas.openxmlformats.org/officeDocument/2006/relationships/image" Target="../media/image13.emf"/><Relationship Id="rId21" Type="http://schemas.openxmlformats.org/officeDocument/2006/relationships/image" Target="../media/image14.png"/><Relationship Id="rId10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12" Type="http://schemas.openxmlformats.org/officeDocument/2006/relationships/image" Target="../media/image5.png"/><Relationship Id="rId13" Type="http://schemas.openxmlformats.org/officeDocument/2006/relationships/image" Target="../media/image6.png"/><Relationship Id="rId14" Type="http://schemas.openxmlformats.org/officeDocument/2006/relationships/image" Target="../media/image7.emf"/><Relationship Id="rId15" Type="http://schemas.openxmlformats.org/officeDocument/2006/relationships/image" Target="../media/image8.emf"/><Relationship Id="rId16" Type="http://schemas.openxmlformats.org/officeDocument/2006/relationships/image" Target="../media/image9.emf"/><Relationship Id="rId17" Type="http://schemas.openxmlformats.org/officeDocument/2006/relationships/image" Target="../media/image10.emf"/><Relationship Id="rId18" Type="http://schemas.openxmlformats.org/officeDocument/2006/relationships/image" Target="../media/image11.emf"/><Relationship Id="rId19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diagramData" Target="../diagrams/data1.xml"/><Relationship Id="rId8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Picture 6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408" y="5078598"/>
            <a:ext cx="7968247" cy="3925286"/>
          </a:xfrm>
          <a:prstGeom prst="rect">
            <a:avLst/>
          </a:prstGeom>
        </p:spPr>
      </p:pic>
      <p:pic>
        <p:nvPicPr>
          <p:cNvPr id="668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543" y="12650152"/>
            <a:ext cx="10086946" cy="5197643"/>
          </a:xfrm>
          <a:prstGeom prst="rect">
            <a:avLst/>
          </a:prstGeom>
        </p:spPr>
      </p:pic>
      <p:pic>
        <p:nvPicPr>
          <p:cNvPr id="546" name="Picture 5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30" y="12804764"/>
            <a:ext cx="8824294" cy="6585345"/>
          </a:xfrm>
          <a:prstGeom prst="rect">
            <a:avLst/>
          </a:prstGeom>
        </p:spPr>
      </p:pic>
      <p:pic>
        <p:nvPicPr>
          <p:cNvPr id="549" name="Picture 5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67" y="4747435"/>
            <a:ext cx="8905635" cy="6664904"/>
          </a:xfrm>
          <a:prstGeom prst="rect">
            <a:avLst/>
          </a:prstGeom>
        </p:spPr>
      </p:pic>
      <p:graphicFrame>
        <p:nvGraphicFramePr>
          <p:cNvPr id="544" name="Diagram 543"/>
          <p:cNvGraphicFramePr/>
          <p:nvPr>
            <p:extLst>
              <p:ext uri="{D42A27DB-BD31-4B8C-83A1-F6EECF244321}">
                <p14:modId xmlns:p14="http://schemas.microsoft.com/office/powerpoint/2010/main" val="1959614382"/>
              </p:ext>
            </p:extLst>
          </p:nvPr>
        </p:nvGraphicFramePr>
        <p:xfrm>
          <a:off x="9358534" y="8936421"/>
          <a:ext cx="11903087" cy="814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29" name="Title 1"/>
          <p:cNvSpPr>
            <a:spLocks noGrp="1"/>
          </p:cNvSpPr>
          <p:nvPr>
            <p:ph type="ctrTitle"/>
          </p:nvPr>
        </p:nvSpPr>
        <p:spPr>
          <a:xfrm>
            <a:off x="136248" y="658822"/>
            <a:ext cx="42698630" cy="2866157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en-US" sz="7200" dirty="0">
                <a:solidFill>
                  <a:srgbClr val="0054A6"/>
                </a:solidFill>
              </a:rPr>
              <a:t>SICC: SDN-Based Incast Congestion </a:t>
            </a:r>
            <a:r>
              <a:rPr lang="en-US" sz="7200" dirty="0" smtClean="0">
                <a:solidFill>
                  <a:srgbClr val="0054A6"/>
                </a:solidFill>
              </a:rPr>
              <a:t>Control For </a:t>
            </a:r>
            <a:r>
              <a:rPr lang="en-US" sz="7200" dirty="0">
                <a:solidFill>
                  <a:srgbClr val="0054A6"/>
                </a:solidFill>
              </a:rPr>
              <a:t>Data Centers</a:t>
            </a:r>
            <a:r>
              <a:rPr lang="en-US" sz="7200" dirty="0">
                <a:solidFill>
                  <a:srgbClr val="3284BF"/>
                </a:solidFill>
              </a:rPr>
              <a:t/>
            </a:r>
            <a:br>
              <a:rPr lang="en-US" sz="7200" dirty="0">
                <a:solidFill>
                  <a:srgbClr val="3284BF"/>
                </a:solidFill>
              </a:rPr>
            </a:br>
            <a:r>
              <a:rPr lang="en-US" sz="7200" b="1" dirty="0">
                <a:solidFill>
                  <a:schemeClr val="tx1"/>
                </a:solidFill>
              </a:rPr>
              <a:t>Ahmed M. </a:t>
            </a:r>
            <a:r>
              <a:rPr lang="en-US" sz="7200" b="1" dirty="0" err="1">
                <a:solidFill>
                  <a:schemeClr val="tx1"/>
                </a:solidFill>
              </a:rPr>
              <a:t>Abdelmoniem</a:t>
            </a:r>
            <a:r>
              <a:rPr lang="en-US" sz="7200" dirty="0">
                <a:solidFill>
                  <a:schemeClr val="tx1"/>
                </a:solidFill>
              </a:rPr>
              <a:t>, </a:t>
            </a:r>
            <a:r>
              <a:rPr lang="en-US" sz="7200" dirty="0" err="1">
                <a:solidFill>
                  <a:schemeClr val="tx1"/>
                </a:solidFill>
              </a:rPr>
              <a:t>Brahim</a:t>
            </a:r>
            <a:r>
              <a:rPr lang="en-US" sz="7200" dirty="0">
                <a:solidFill>
                  <a:schemeClr val="tx1"/>
                </a:solidFill>
              </a:rPr>
              <a:t> </a:t>
            </a:r>
            <a:r>
              <a:rPr lang="en-US" sz="7200" dirty="0" err="1">
                <a:solidFill>
                  <a:schemeClr val="tx1"/>
                </a:solidFill>
              </a:rPr>
              <a:t>Bensaou</a:t>
            </a:r>
            <a:r>
              <a:rPr lang="en-US" sz="7200" dirty="0">
                <a:solidFill>
                  <a:schemeClr val="tx1"/>
                </a:solidFill>
              </a:rPr>
              <a:t>, James A. Abu</a:t>
            </a:r>
            <a:br>
              <a:rPr lang="en-US" sz="7200" dirty="0">
                <a:solidFill>
                  <a:schemeClr val="tx1"/>
                </a:solidFill>
              </a:rPr>
            </a:br>
            <a:r>
              <a:rPr lang="en-US" sz="7200" dirty="0">
                <a:solidFill>
                  <a:schemeClr val="tx1"/>
                </a:solidFill>
              </a:rPr>
              <a:t> CSE </a:t>
            </a:r>
            <a:r>
              <a:rPr lang="en-US" sz="7200" dirty="0" err="1">
                <a:solidFill>
                  <a:schemeClr val="tx1"/>
                </a:solidFill>
              </a:rPr>
              <a:t>Dept</a:t>
            </a:r>
            <a:r>
              <a:rPr lang="en-US" sz="7200" dirty="0">
                <a:solidFill>
                  <a:schemeClr val="tx1"/>
                </a:solidFill>
              </a:rPr>
              <a:t>, HKUST, Hong Kong. 📧:</a:t>
            </a:r>
            <a:r>
              <a:rPr lang="en-US" sz="7200" dirty="0" err="1">
                <a:solidFill>
                  <a:schemeClr val="tx1"/>
                </a:solidFill>
              </a:rPr>
              <a:t>amas@cse.ust.hk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530" name="Rectangle 529"/>
          <p:cNvSpPr/>
          <p:nvPr/>
        </p:nvSpPr>
        <p:spPr>
          <a:xfrm>
            <a:off x="136248" y="3980212"/>
            <a:ext cx="42150607" cy="203563"/>
          </a:xfrm>
          <a:prstGeom prst="rect">
            <a:avLst/>
          </a:prstGeom>
          <a:solidFill>
            <a:srgbClr val="FFC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aseline="-25000" dirty="0"/>
          </a:p>
        </p:txBody>
      </p:sp>
      <p:sp>
        <p:nvSpPr>
          <p:cNvPr id="534" name="TextBox 533"/>
          <p:cNvSpPr txBox="1"/>
          <p:nvPr/>
        </p:nvSpPr>
        <p:spPr>
          <a:xfrm>
            <a:off x="1376150" y="11190565"/>
            <a:ext cx="840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284BF"/>
                </a:solidFill>
              </a:rPr>
              <a:t>Incast Problem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21395350" y="4393492"/>
            <a:ext cx="9003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284BF"/>
                </a:solidFill>
              </a:rPr>
              <a:t>Design Rationale</a:t>
            </a:r>
          </a:p>
        </p:txBody>
      </p:sp>
      <p:sp>
        <p:nvSpPr>
          <p:cNvPr id="538" name="Rectangle 537"/>
          <p:cNvSpPr/>
          <p:nvPr/>
        </p:nvSpPr>
        <p:spPr>
          <a:xfrm>
            <a:off x="-31010" y="31611470"/>
            <a:ext cx="42062400" cy="228600"/>
          </a:xfrm>
          <a:prstGeom prst="rect">
            <a:avLst/>
          </a:prstGeom>
          <a:solidFill>
            <a:srgbClr val="328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aseline="-25000" dirty="0"/>
          </a:p>
        </p:txBody>
      </p:sp>
      <p:sp>
        <p:nvSpPr>
          <p:cNvPr id="539" name="TextBox 538"/>
          <p:cNvSpPr txBox="1"/>
          <p:nvPr/>
        </p:nvSpPr>
        <p:spPr>
          <a:xfrm>
            <a:off x="1300479" y="11851572"/>
            <a:ext cx="8110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Synchronized Arrival of flows as a result of partition/aggregate apps.</a:t>
            </a:r>
          </a:p>
        </p:txBody>
      </p:sp>
      <p:sp>
        <p:nvSpPr>
          <p:cNvPr id="540" name="TextBox 539"/>
          <p:cNvSpPr txBox="1"/>
          <p:nvPr/>
        </p:nvSpPr>
        <p:spPr>
          <a:xfrm>
            <a:off x="20878161" y="9356163"/>
            <a:ext cx="108643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903" indent="-293903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At time t: </a:t>
            </a:r>
            <a:r>
              <a:rPr lang="en-US" sz="3600" dirty="0"/>
              <a:t>the (persistent) queue was stable at Q(t), while collects </a:t>
            </a:r>
            <a:r>
              <a:rPr lang="en-US" sz="3600" dirty="0" smtClean="0"/>
              <a:t>Q occupancy </a:t>
            </a:r>
            <a:r>
              <a:rPr lang="en-US" sz="3600" dirty="0"/>
              <a:t>and receives N SYNs.</a:t>
            </a:r>
          </a:p>
          <a:p>
            <a:pPr marL="685773" lvl="2" indent="-293903">
              <a:buFont typeface="Arial" panose="020B0604020202020204" pitchFamily="34" charset="0"/>
              <a:buChar char="•"/>
            </a:pPr>
            <a:r>
              <a:rPr lang="en-US" sz="3600" dirty="0"/>
              <a:t>If Q(t+1) + N*Init_CWND MSS &gt; Buffer Size </a:t>
            </a:r>
            <a:r>
              <a:rPr lang="en-US" sz="3600" dirty="0">
                <a:sym typeface="Wingdings" panose="05000000000000000000" pitchFamily="2" charset="2"/>
              </a:rPr>
              <a:t> </a:t>
            </a:r>
            <a:r>
              <a:rPr lang="en-US" sz="3600" dirty="0" smtClean="0">
                <a:sym typeface="Wingdings" panose="05000000000000000000" pitchFamily="2" charset="2"/>
              </a:rPr>
              <a:t>INCAST.</a:t>
            </a:r>
            <a:r>
              <a:rPr lang="en-US" sz="3600" dirty="0" smtClean="0"/>
              <a:t> </a:t>
            </a:r>
            <a:endParaRPr lang="en-US" sz="3600" dirty="0"/>
          </a:p>
          <a:p>
            <a:pPr marL="293903" indent="-293903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At time t+1: </a:t>
            </a:r>
            <a:r>
              <a:rPr lang="en-US" sz="3600" dirty="0"/>
              <a:t>The Controller notifies the hypervisor of involved sources </a:t>
            </a:r>
            <a:r>
              <a:rPr lang="en-US" sz="3600" dirty="0">
                <a:sym typeface="Wingdings"/>
              </a:rPr>
              <a:t> set ACK to 1MSS  </a:t>
            </a:r>
            <a:r>
              <a:rPr lang="en-US" sz="3600" dirty="0" smtClean="0">
                <a:sym typeface="Wingdings"/>
              </a:rPr>
              <a:t>Buffer drain.</a:t>
            </a:r>
            <a:endParaRPr lang="en-US" sz="3600" dirty="0">
              <a:sym typeface="Wingdings"/>
            </a:endParaRPr>
          </a:p>
          <a:p>
            <a:pPr marL="293903" indent="-293903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At time </a:t>
            </a:r>
            <a:r>
              <a:rPr lang="en-US" sz="3600" dirty="0" err="1">
                <a:solidFill>
                  <a:srgbClr val="FF0000"/>
                </a:solidFill>
              </a:rPr>
              <a:t>t+x</a:t>
            </a:r>
            <a:r>
              <a:rPr lang="en-US" sz="3600" dirty="0">
                <a:solidFill>
                  <a:srgbClr val="FF0000"/>
                </a:solidFill>
              </a:rPr>
              <a:t>: </a:t>
            </a:r>
            <a:r>
              <a:rPr lang="en-US" sz="3600" dirty="0"/>
              <a:t>The </a:t>
            </a:r>
            <a:r>
              <a:rPr lang="en-US" sz="3600" dirty="0" smtClean="0"/>
              <a:t>Controller  sends </a:t>
            </a:r>
            <a:r>
              <a:rPr lang="en-US" sz="3600" dirty="0" err="1" smtClean="0"/>
              <a:t>outIncast</a:t>
            </a:r>
            <a:r>
              <a:rPr lang="en-US" sz="3600" dirty="0" smtClean="0"/>
              <a:t> </a:t>
            </a:r>
            <a:r>
              <a:rPr lang="en-US" sz="3600" dirty="0"/>
              <a:t>OFF</a:t>
            </a:r>
          </a:p>
        </p:txBody>
      </p:sp>
      <p:sp>
        <p:nvSpPr>
          <p:cNvPr id="541" name="TextBox 540"/>
          <p:cNvSpPr txBox="1"/>
          <p:nvPr/>
        </p:nvSpPr>
        <p:spPr>
          <a:xfrm>
            <a:off x="21270983" y="17857531"/>
            <a:ext cx="10563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Scenario depicting Mice colliding with Elephants.</a:t>
            </a:r>
          </a:p>
          <a:p>
            <a:r>
              <a:rPr lang="en-US" sz="4000" dirty="0"/>
              <a:t>100 senders: 1:3 mice to elephant ratio</a:t>
            </a:r>
          </a:p>
        </p:txBody>
      </p:sp>
      <p:pic>
        <p:nvPicPr>
          <p:cNvPr id="545" name="Picture 5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50" y="-64721"/>
            <a:ext cx="8048960" cy="3873918"/>
          </a:xfrm>
          <a:prstGeom prst="rect">
            <a:avLst/>
          </a:prstGeom>
        </p:spPr>
      </p:pic>
      <p:sp>
        <p:nvSpPr>
          <p:cNvPr id="548" name="TextBox 547"/>
          <p:cNvSpPr txBox="1"/>
          <p:nvPr/>
        </p:nvSpPr>
        <p:spPr>
          <a:xfrm>
            <a:off x="1198350" y="4348620"/>
            <a:ext cx="840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284BF"/>
                </a:solidFill>
              </a:rPr>
              <a:t>Datacenter Apps</a:t>
            </a:r>
          </a:p>
        </p:txBody>
      </p:sp>
      <p:sp>
        <p:nvSpPr>
          <p:cNvPr id="550" name="TextBox 549"/>
          <p:cNvSpPr txBox="1"/>
          <p:nvPr/>
        </p:nvSpPr>
        <p:spPr>
          <a:xfrm>
            <a:off x="10446968" y="5271526"/>
            <a:ext cx="95672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903" indent="-293903" defTabSz="783740">
              <a:spcBef>
                <a:spcPct val="20000"/>
              </a:spcBef>
              <a:buFont typeface="ArialUnicodeMS" charset="0"/>
              <a:buChar char="✓"/>
            </a:pPr>
            <a:r>
              <a:rPr lang="en-US" sz="4000" dirty="0" smtClean="0">
                <a:solidFill>
                  <a:srgbClr val="4BACC6"/>
                </a:solidFill>
                <a:ea typeface="Microsoft YaHei" panose="020B0503020204020204" pitchFamily="34" charset="-122"/>
              </a:rPr>
              <a:t>Achieved </a:t>
            </a:r>
            <a:r>
              <a:rPr lang="en-US" sz="4000" dirty="0">
                <a:solidFill>
                  <a:srgbClr val="4BACC6"/>
                </a:solidFill>
                <a:ea typeface="Microsoft YaHei" panose="020B0503020204020204" pitchFamily="34" charset="-122"/>
              </a:rPr>
              <a:t>appealing performance gains.</a:t>
            </a:r>
          </a:p>
          <a:p>
            <a:pPr marL="293903" indent="-293903" defTabSz="783740">
              <a:spcBef>
                <a:spcPct val="20000"/>
              </a:spcBef>
              <a:buFont typeface="ZapfDingbatsITC" charset="0"/>
              <a:buChar char="✘"/>
            </a:pPr>
            <a:r>
              <a:rPr lang="en-US" sz="4000" dirty="0">
                <a:solidFill>
                  <a:srgbClr val="FF0000"/>
                </a:solidFill>
                <a:ea typeface="Microsoft YaHei" panose="020B0503020204020204" pitchFamily="34" charset="-122"/>
              </a:rPr>
              <a:t>Network stack modification (which may not be under operators authority).</a:t>
            </a:r>
          </a:p>
          <a:p>
            <a:pPr marL="293903" indent="-293903" defTabSz="783740">
              <a:spcBef>
                <a:spcPct val="20000"/>
              </a:spcBef>
              <a:buFont typeface="ZapfDingbatsITC" charset="0"/>
              <a:buChar char="✘"/>
            </a:pPr>
            <a:r>
              <a:rPr lang="en-US" sz="4000" dirty="0">
                <a:solidFill>
                  <a:srgbClr val="FF0000"/>
                </a:solidFill>
                <a:ea typeface="Microsoft YaHei" panose="020B0503020204020204" pitchFamily="34" charset="-122"/>
              </a:rPr>
              <a:t>Deployment and not supported features.</a:t>
            </a:r>
          </a:p>
          <a:p>
            <a:pPr marL="783740" lvl="1" indent="-440853" defTabSz="783740">
              <a:spcBef>
                <a:spcPct val="20000"/>
              </a:spcBef>
              <a:buFont typeface="Arial" pitchFamily="34" charset="0"/>
              <a:buChar char="–"/>
            </a:pPr>
            <a:endParaRPr lang="en-US" sz="4000" dirty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  <p:sp>
        <p:nvSpPr>
          <p:cNvPr id="551" name="TextBox 550"/>
          <p:cNvSpPr txBox="1"/>
          <p:nvPr/>
        </p:nvSpPr>
        <p:spPr>
          <a:xfrm>
            <a:off x="1497159" y="19223488"/>
            <a:ext cx="840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284BF"/>
                </a:solidFill>
              </a:rPr>
              <a:t>Existing Solutions</a:t>
            </a:r>
          </a:p>
        </p:txBody>
      </p:sp>
      <p:sp>
        <p:nvSpPr>
          <p:cNvPr id="629" name="TextBox 628"/>
          <p:cNvSpPr txBox="1"/>
          <p:nvPr/>
        </p:nvSpPr>
        <p:spPr>
          <a:xfrm>
            <a:off x="10329840" y="8311105"/>
            <a:ext cx="840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284BF"/>
                </a:solidFill>
              </a:rPr>
              <a:t>Desirable Solution</a:t>
            </a:r>
          </a:p>
        </p:txBody>
      </p:sp>
      <p:sp>
        <p:nvSpPr>
          <p:cNvPr id="630" name="TextBox 629"/>
          <p:cNvSpPr txBox="1"/>
          <p:nvPr/>
        </p:nvSpPr>
        <p:spPr>
          <a:xfrm>
            <a:off x="10663740" y="17331953"/>
            <a:ext cx="9059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284BF"/>
                </a:solidFill>
              </a:rPr>
              <a:t>TCP Congestion Control</a:t>
            </a:r>
          </a:p>
        </p:txBody>
      </p:sp>
      <p:pic>
        <p:nvPicPr>
          <p:cNvPr id="631" name="Picture 6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864" y="17864830"/>
            <a:ext cx="9749749" cy="5647828"/>
          </a:xfrm>
          <a:prstGeom prst="rect">
            <a:avLst/>
          </a:prstGeom>
        </p:spPr>
      </p:pic>
      <p:pic>
        <p:nvPicPr>
          <p:cNvPr id="632" name="Picture 6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415" y="4968185"/>
            <a:ext cx="9613927" cy="4503597"/>
          </a:xfrm>
          <a:prstGeom prst="rect">
            <a:avLst/>
          </a:prstGeom>
        </p:spPr>
      </p:pic>
      <p:sp>
        <p:nvSpPr>
          <p:cNvPr id="633" name="TextBox 632"/>
          <p:cNvSpPr txBox="1"/>
          <p:nvPr/>
        </p:nvSpPr>
        <p:spPr>
          <a:xfrm>
            <a:off x="21365460" y="12652094"/>
            <a:ext cx="9003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284BF"/>
                </a:solidFill>
              </a:rPr>
              <a:t>SICC operations</a:t>
            </a:r>
          </a:p>
        </p:txBody>
      </p:sp>
      <p:sp>
        <p:nvSpPr>
          <p:cNvPr id="634" name="TextBox 633"/>
          <p:cNvSpPr txBox="1"/>
          <p:nvPr/>
        </p:nvSpPr>
        <p:spPr>
          <a:xfrm>
            <a:off x="21186468" y="17310567"/>
            <a:ext cx="9003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284BF"/>
                </a:solidFill>
              </a:rPr>
              <a:t>Simulation Analysis</a:t>
            </a:r>
          </a:p>
        </p:txBody>
      </p:sp>
      <p:grpSp>
        <p:nvGrpSpPr>
          <p:cNvPr id="635" name="Group 634"/>
          <p:cNvGrpSpPr/>
          <p:nvPr/>
        </p:nvGrpSpPr>
        <p:grpSpPr>
          <a:xfrm>
            <a:off x="20937524" y="19052491"/>
            <a:ext cx="10768756" cy="4740774"/>
            <a:chOff x="793305" y="2192739"/>
            <a:chExt cx="7969695" cy="4044573"/>
          </a:xfrm>
        </p:grpSpPr>
        <p:sp>
          <p:nvSpPr>
            <p:cNvPr id="636" name="Rectangle 635"/>
            <p:cNvSpPr/>
            <p:nvPr/>
          </p:nvSpPr>
          <p:spPr>
            <a:xfrm>
              <a:off x="1792435" y="2192739"/>
              <a:ext cx="6467614" cy="5650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Mice Goal: Low Latency and low variance</a:t>
              </a:r>
            </a:p>
          </p:txBody>
        </p:sp>
        <p:pic>
          <p:nvPicPr>
            <p:cNvPr id="637" name="Picture 63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305" y="3120186"/>
              <a:ext cx="3778696" cy="3117126"/>
            </a:xfrm>
            <a:prstGeom prst="rect">
              <a:avLst/>
            </a:prstGeom>
          </p:spPr>
        </p:pic>
        <p:pic>
          <p:nvPicPr>
            <p:cNvPr id="638" name="Picture 63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3048000"/>
              <a:ext cx="4114800" cy="3107999"/>
            </a:xfrm>
            <a:prstGeom prst="rect">
              <a:avLst/>
            </a:prstGeom>
          </p:spPr>
        </p:pic>
        <p:cxnSp>
          <p:nvCxnSpPr>
            <p:cNvPr id="639" name="Straight Arrow Connector 638"/>
            <p:cNvCxnSpPr/>
            <p:nvPr/>
          </p:nvCxnSpPr>
          <p:spPr>
            <a:xfrm>
              <a:off x="2771800" y="4315863"/>
              <a:ext cx="79208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0" name="TextBox 639"/>
            <p:cNvSpPr txBox="1"/>
            <p:nvPr/>
          </p:nvSpPr>
          <p:spPr>
            <a:xfrm>
              <a:off x="2075942" y="2696019"/>
              <a:ext cx="3831415" cy="565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~ 1 orders of magnitude</a:t>
              </a:r>
            </a:p>
          </p:txBody>
        </p:sp>
        <p:cxnSp>
          <p:nvCxnSpPr>
            <p:cNvPr id="641" name="Straight Connector 640"/>
            <p:cNvCxnSpPr/>
            <p:nvPr/>
          </p:nvCxnSpPr>
          <p:spPr>
            <a:xfrm>
              <a:off x="2771800" y="3065351"/>
              <a:ext cx="396044" cy="1299753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2" name="Rectangle 641"/>
          <p:cNvSpPr/>
          <p:nvPr/>
        </p:nvSpPr>
        <p:spPr>
          <a:xfrm>
            <a:off x="34072039" y="4554385"/>
            <a:ext cx="68675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Elephant Goal: High Throughput</a:t>
            </a:r>
          </a:p>
        </p:txBody>
      </p:sp>
      <p:pic>
        <p:nvPicPr>
          <p:cNvPr id="644" name="Content Placeholder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636" y="9833957"/>
            <a:ext cx="4687112" cy="3830393"/>
          </a:xfrm>
          <a:prstGeom prst="rect">
            <a:avLst/>
          </a:prstGeom>
        </p:spPr>
      </p:pic>
      <p:pic>
        <p:nvPicPr>
          <p:cNvPr id="645" name="Picture 64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914" y="9833518"/>
            <a:ext cx="4882174" cy="3763917"/>
          </a:xfrm>
          <a:prstGeom prst="rect">
            <a:avLst/>
          </a:prstGeom>
        </p:spPr>
      </p:pic>
      <p:sp>
        <p:nvSpPr>
          <p:cNvPr id="646" name="Rectangle 645"/>
          <p:cNvSpPr/>
          <p:nvPr/>
        </p:nvSpPr>
        <p:spPr>
          <a:xfrm>
            <a:off x="33962654" y="9376215"/>
            <a:ext cx="8324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10 times the RTT achieves a sweet spot</a:t>
            </a:r>
          </a:p>
        </p:txBody>
      </p:sp>
      <p:sp>
        <p:nvSpPr>
          <p:cNvPr id="647" name="TextBox 646"/>
          <p:cNvSpPr txBox="1"/>
          <p:nvPr/>
        </p:nvSpPr>
        <p:spPr>
          <a:xfrm>
            <a:off x="32731757" y="8763896"/>
            <a:ext cx="9003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284BF"/>
                </a:solidFill>
              </a:rPr>
              <a:t>Sensitivity Analysis</a:t>
            </a:r>
          </a:p>
        </p:txBody>
      </p:sp>
      <p:sp>
        <p:nvSpPr>
          <p:cNvPr id="648" name="TextBox 647"/>
          <p:cNvSpPr txBox="1"/>
          <p:nvPr/>
        </p:nvSpPr>
        <p:spPr>
          <a:xfrm>
            <a:off x="32663185" y="13590383"/>
            <a:ext cx="9224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3284BF"/>
                </a:solidFill>
              </a:rPr>
              <a:t>Experimental Results</a:t>
            </a:r>
            <a:endParaRPr lang="en-US" sz="4000" b="1" dirty="0">
              <a:solidFill>
                <a:srgbClr val="3284BF"/>
              </a:solidFill>
            </a:endParaRPr>
          </a:p>
        </p:txBody>
      </p:sp>
      <p:pic>
        <p:nvPicPr>
          <p:cNvPr id="649" name="Content Placeholder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229" y="15539063"/>
            <a:ext cx="4452252" cy="3548966"/>
          </a:xfrm>
          <a:prstGeom prst="rect">
            <a:avLst/>
          </a:prstGeom>
        </p:spPr>
      </p:pic>
      <p:sp>
        <p:nvSpPr>
          <p:cNvPr id="650" name="TextBox 649"/>
          <p:cNvSpPr txBox="1"/>
          <p:nvPr/>
        </p:nvSpPr>
        <p:spPr>
          <a:xfrm>
            <a:off x="32763823" y="14094727"/>
            <a:ext cx="9984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Cluster Testbed using OpenvSwitch + Ryu Controller</a:t>
            </a:r>
          </a:p>
          <a:p>
            <a:r>
              <a:rPr lang="en-US" sz="3200" dirty="0"/>
              <a:t>Scenario depicting 126 mice against 21 Elephant.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51" name="TextBox 650"/>
          <p:cNvSpPr txBox="1"/>
          <p:nvPr/>
        </p:nvSpPr>
        <p:spPr>
          <a:xfrm>
            <a:off x="32892049" y="15055605"/>
            <a:ext cx="3852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Mice: lower latency</a:t>
            </a:r>
            <a:endParaRPr lang="en-US" sz="3600" dirty="0"/>
          </a:p>
        </p:txBody>
      </p:sp>
      <p:pic>
        <p:nvPicPr>
          <p:cNvPr id="652" name="Picture 65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7231" y="15394023"/>
            <a:ext cx="4766717" cy="3660714"/>
          </a:xfrm>
          <a:prstGeom prst="rect">
            <a:avLst/>
          </a:prstGeom>
        </p:spPr>
      </p:pic>
      <p:sp>
        <p:nvSpPr>
          <p:cNvPr id="653" name="TextBox 652"/>
          <p:cNvSpPr txBox="1"/>
          <p:nvPr/>
        </p:nvSpPr>
        <p:spPr>
          <a:xfrm>
            <a:off x="37130811" y="15077528"/>
            <a:ext cx="5160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Elephant</a:t>
            </a:r>
            <a:r>
              <a:rPr lang="en-US" sz="3600">
                <a:solidFill>
                  <a:srgbClr val="FF0000"/>
                </a:solidFill>
              </a:rPr>
              <a:t>: </a:t>
            </a:r>
            <a:r>
              <a:rPr lang="en-US" sz="3600" smtClean="0">
                <a:solidFill>
                  <a:srgbClr val="FF0000"/>
                </a:solidFill>
              </a:rPr>
              <a:t>High throughput</a:t>
            </a:r>
            <a:endParaRPr lang="en-US" sz="3600" dirty="0"/>
          </a:p>
        </p:txBody>
      </p:sp>
      <p:sp>
        <p:nvSpPr>
          <p:cNvPr id="654" name="TextBox 653"/>
          <p:cNvSpPr txBox="1"/>
          <p:nvPr/>
        </p:nvSpPr>
        <p:spPr>
          <a:xfrm>
            <a:off x="32531764" y="18951827"/>
            <a:ext cx="9224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284BF"/>
                </a:solidFill>
              </a:rPr>
              <a:t>Conclusions &amp; Future</a:t>
            </a:r>
          </a:p>
        </p:txBody>
      </p:sp>
      <p:sp>
        <p:nvSpPr>
          <p:cNvPr id="655" name="Rectangle 654"/>
          <p:cNvSpPr/>
          <p:nvPr/>
        </p:nvSpPr>
        <p:spPr>
          <a:xfrm>
            <a:off x="32244176" y="19606651"/>
            <a:ext cx="100426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-110" charset="0"/>
              <a:buChar char="•"/>
              <a:defRPr/>
            </a:pPr>
            <a:r>
              <a:rPr lang="en-US" sz="3200" dirty="0"/>
              <a:t>SICC satisfies all mentioned desirable solution properties.</a:t>
            </a:r>
          </a:p>
          <a:p>
            <a:pPr marL="800108" lvl="1" indent="-342903">
              <a:buFont typeface="Wingdings" pitchFamily="2" charset="2"/>
              <a:buChar char="ü"/>
              <a:defRPr/>
            </a:pPr>
            <a:r>
              <a:rPr lang="en-US" sz="3200" b="1" dirty="0">
                <a:solidFill>
                  <a:srgbClr val="0000CC"/>
                </a:solidFill>
              </a:rPr>
              <a:t>Low latency for Incast and enough </a:t>
            </a:r>
            <a:r>
              <a:rPr lang="en-US" sz="3200" b="1" dirty="0" err="1">
                <a:solidFill>
                  <a:srgbClr val="0000CC"/>
                </a:solidFill>
              </a:rPr>
              <a:t>goodput</a:t>
            </a:r>
            <a:r>
              <a:rPr lang="en-US" sz="3200" b="1" dirty="0">
                <a:solidFill>
                  <a:srgbClr val="0000CC"/>
                </a:solidFill>
              </a:rPr>
              <a:t> for elephants.</a:t>
            </a:r>
          </a:p>
          <a:p>
            <a:pPr marL="800108" lvl="1" indent="-342903">
              <a:buFont typeface="Wingdings" pitchFamily="2" charset="2"/>
              <a:buChar char="ü"/>
              <a:defRPr/>
            </a:pPr>
            <a:r>
              <a:rPr lang="en-US" sz="3200" b="1" dirty="0">
                <a:solidFill>
                  <a:srgbClr val="0000CC"/>
                </a:solidFill>
              </a:rPr>
              <a:t>Independent of transport protocol or VM </a:t>
            </a:r>
            <a:r>
              <a:rPr lang="en-US" sz="3200" b="1" dirty="0" err="1" smtClean="0">
                <a:solidFill>
                  <a:srgbClr val="0000CC"/>
                </a:solidFill>
              </a:rPr>
              <a:t>sw</a:t>
            </a:r>
            <a:r>
              <a:rPr lang="en-US" sz="3200" b="1" dirty="0" smtClean="0">
                <a:solidFill>
                  <a:srgbClr val="0000CC"/>
                </a:solidFill>
              </a:rPr>
              <a:t> stack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</a:p>
          <a:p>
            <a:pPr marL="800108" lvl="1" indent="-342903">
              <a:buFont typeface="Wingdings" pitchFamily="2" charset="2"/>
              <a:buChar char="ü"/>
              <a:defRPr/>
            </a:pPr>
            <a:r>
              <a:rPr lang="en-US" sz="3200" b="1" dirty="0">
                <a:solidFill>
                  <a:srgbClr val="0000CC"/>
                </a:solidFill>
              </a:rPr>
              <a:t>Relies on readily available features in SDN switches.</a:t>
            </a:r>
          </a:p>
          <a:p>
            <a:pPr marL="800108" lvl="1" indent="-342903">
              <a:buFont typeface="Wingdings" pitchFamily="2" charset="2"/>
              <a:buChar char="ü"/>
              <a:defRPr/>
            </a:pPr>
            <a:r>
              <a:rPr lang="en-US" sz="3200" b="1" dirty="0">
                <a:solidFill>
                  <a:srgbClr val="0000CC"/>
                </a:solidFill>
              </a:rPr>
              <a:t>Very simple change to end-host hypervisor logic.</a:t>
            </a:r>
          </a:p>
          <a:p>
            <a:pPr marL="800108" lvl="1" indent="-342903">
              <a:buFont typeface="Wingdings" pitchFamily="2" charset="2"/>
              <a:buChar char="ü"/>
              <a:defRPr/>
            </a:pPr>
            <a:r>
              <a:rPr lang="en-US" sz="3200" b="1" dirty="0">
                <a:solidFill>
                  <a:srgbClr val="0000CC"/>
                </a:solidFill>
              </a:rPr>
              <a:t>Fits with any TCP flavor running on any OS.</a:t>
            </a:r>
          </a:p>
          <a:p>
            <a:pPr marL="400054" lvl="1" indent="-342903">
              <a:buFont typeface="ZapfDingbatsITC" charset="0"/>
              <a:buChar char="✘"/>
              <a:defRPr/>
            </a:pPr>
            <a:r>
              <a:rPr lang="en-US" sz="3200" b="1" dirty="0">
                <a:solidFill>
                  <a:srgbClr val="FF0000"/>
                </a:solidFill>
              </a:rPr>
              <a:t>Sensitive to SDN </a:t>
            </a:r>
            <a:r>
              <a:rPr lang="en-US" sz="3200" b="1" dirty="0" smtClean="0">
                <a:solidFill>
                  <a:srgbClr val="FF0000"/>
                </a:solidFill>
              </a:rPr>
              <a:t>Controller-Switch-Hypervisor </a:t>
            </a:r>
            <a:r>
              <a:rPr lang="en-US" sz="3200" b="1" dirty="0">
                <a:solidFill>
                  <a:srgbClr val="FF0000"/>
                </a:solidFill>
              </a:rPr>
              <a:t>delays.</a:t>
            </a:r>
          </a:p>
        </p:txBody>
      </p:sp>
      <p:cxnSp>
        <p:nvCxnSpPr>
          <p:cNvPr id="656" name="Straight Connector 655"/>
          <p:cNvCxnSpPr/>
          <p:nvPr/>
        </p:nvCxnSpPr>
        <p:spPr>
          <a:xfrm>
            <a:off x="9725093" y="4125445"/>
            <a:ext cx="94379" cy="20170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Connector 656"/>
          <p:cNvCxnSpPr/>
          <p:nvPr/>
        </p:nvCxnSpPr>
        <p:spPr>
          <a:xfrm>
            <a:off x="20423596" y="4165845"/>
            <a:ext cx="94190" cy="20130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8" name="Straight Connector 657"/>
          <p:cNvCxnSpPr/>
          <p:nvPr/>
        </p:nvCxnSpPr>
        <p:spPr>
          <a:xfrm>
            <a:off x="31852171" y="4151198"/>
            <a:ext cx="94276" cy="20148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2" name="TextBox 661"/>
          <p:cNvSpPr txBox="1"/>
          <p:nvPr/>
        </p:nvSpPr>
        <p:spPr>
          <a:xfrm>
            <a:off x="1463040" y="19709600"/>
            <a:ext cx="8786855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0853" indent="-440853" defTabSz="783740">
              <a:spcBef>
                <a:spcPct val="20000"/>
              </a:spcBef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  <a:ea typeface="Microsoft YaHei" panose="020B0503020204020204" pitchFamily="34" charset="-122"/>
              </a:rPr>
              <a:t>Sender-Based : </a:t>
            </a:r>
          </a:p>
          <a:p>
            <a:pPr marL="636788" lvl="1" indent="-244919" defTabSz="78374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600" dirty="0">
                <a:solidFill>
                  <a:prstClr val="black"/>
                </a:solidFill>
                <a:ea typeface="Microsoft YaHei" panose="020B0503020204020204" pitchFamily="34" charset="-122"/>
              </a:rPr>
              <a:t>DCTCP [1] and Reduce MinRTO [2] </a:t>
            </a:r>
          </a:p>
          <a:p>
            <a:pPr marL="440853" indent="-440853" defTabSz="783740">
              <a:spcBef>
                <a:spcPct val="20000"/>
              </a:spcBef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  <a:ea typeface="Microsoft YaHei" panose="020B0503020204020204" pitchFamily="34" charset="-122"/>
              </a:rPr>
              <a:t>Receiver-Based : </a:t>
            </a:r>
          </a:p>
          <a:p>
            <a:pPr marL="783740" lvl="1" indent="-440853" defTabSz="78374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600" dirty="0">
                <a:solidFill>
                  <a:prstClr val="black"/>
                </a:solidFill>
                <a:ea typeface="Microsoft YaHei" panose="020B0503020204020204" pitchFamily="34" charset="-122"/>
              </a:rPr>
              <a:t>ICTCP [3] and PAC [4]</a:t>
            </a:r>
          </a:p>
          <a:p>
            <a:pPr marL="440853" indent="-440853" defTabSz="783740">
              <a:spcBef>
                <a:spcPct val="20000"/>
              </a:spcBef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  <a:ea typeface="Microsoft YaHei" panose="020B0503020204020204" pitchFamily="34" charset="-122"/>
              </a:rPr>
              <a:t>Switch-Assisted :</a:t>
            </a:r>
          </a:p>
          <a:p>
            <a:pPr marL="783740" lvl="1" indent="-440853" defTabSz="78374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600" dirty="0">
                <a:solidFill>
                  <a:prstClr val="black"/>
                </a:solidFill>
                <a:ea typeface="Microsoft YaHei" panose="020B0503020204020204" pitchFamily="34" charset="-122"/>
              </a:rPr>
              <a:t>pFabric [5], Cut-Payload [6] and IQM[7]</a:t>
            </a:r>
          </a:p>
          <a:p>
            <a:pPr marL="783740" lvl="1" indent="-440853" defTabSz="783740">
              <a:spcBef>
                <a:spcPct val="20000"/>
              </a:spcBef>
              <a:buFont typeface="Arial" pitchFamily="34" charset="0"/>
              <a:buChar char="–"/>
            </a:pPr>
            <a:endParaRPr lang="en-US" sz="3600" dirty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  <p:sp>
        <p:nvSpPr>
          <p:cNvPr id="665" name="TextBox 664"/>
          <p:cNvSpPr txBox="1"/>
          <p:nvPr/>
        </p:nvSpPr>
        <p:spPr>
          <a:xfrm>
            <a:off x="10332277" y="4370712"/>
            <a:ext cx="840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84BF"/>
                </a:solidFill>
              </a:rPr>
              <a:t>Pros and Cons of Existing Solutions</a:t>
            </a:r>
            <a:endParaRPr lang="en-US" sz="4000" b="1" dirty="0">
              <a:solidFill>
                <a:srgbClr val="3284BF"/>
              </a:solidFill>
            </a:endParaRPr>
          </a:p>
        </p:txBody>
      </p:sp>
      <p:pic>
        <p:nvPicPr>
          <p:cNvPr id="669" name="Picture 66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880" y="449105"/>
            <a:ext cx="8557901" cy="289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7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319</Words>
  <Application>Microsoft Macintosh PowerPoint</Application>
  <PresentationFormat>Custom</PresentationFormat>
  <Paragraphs>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ArialUnicodeMS</vt:lpstr>
      <vt:lpstr>Calibri</vt:lpstr>
      <vt:lpstr>Calibri Light</vt:lpstr>
      <vt:lpstr>Microsoft YaHei</vt:lpstr>
      <vt:lpstr>Wingdings</vt:lpstr>
      <vt:lpstr>ZapfDingbatsITC</vt:lpstr>
      <vt:lpstr>Arial</vt:lpstr>
      <vt:lpstr>Office Theme</vt:lpstr>
      <vt:lpstr>SICC: SDN-Based Incast Congestion Control For Data Centers Ahmed M. Abdelmoniem, Brahim Bensaou, James A. Abu  CSE Dept, HKUST, Hong Kong. 📧:amas@cse.ust.hk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MOHAMED ABDELMONIEM SAYED</dc:creator>
  <cp:lastModifiedBy>Ahmed MOHAMED ABDELMONIEM SAYED</cp:lastModifiedBy>
  <cp:revision>14</cp:revision>
  <dcterms:created xsi:type="dcterms:W3CDTF">2017-05-12T04:51:08Z</dcterms:created>
  <dcterms:modified xsi:type="dcterms:W3CDTF">2017-05-13T06:34:54Z</dcterms:modified>
</cp:coreProperties>
</file>