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74" r:id="rId2"/>
    <p:sldId id="397" r:id="rId3"/>
    <p:sldId id="398" r:id="rId4"/>
    <p:sldId id="394" r:id="rId5"/>
    <p:sldId id="401" r:id="rId6"/>
    <p:sldId id="403" r:id="rId7"/>
    <p:sldId id="399" r:id="rId8"/>
    <p:sldId id="408" r:id="rId9"/>
    <p:sldId id="404" r:id="rId10"/>
    <p:sldId id="413" r:id="rId11"/>
    <p:sldId id="415" r:id="rId12"/>
    <p:sldId id="414" r:id="rId13"/>
    <p:sldId id="416" r:id="rId14"/>
    <p:sldId id="409" r:id="rId15"/>
    <p:sldId id="412" r:id="rId16"/>
    <p:sldId id="411" r:id="rId17"/>
    <p:sldId id="417" r:id="rId18"/>
    <p:sldId id="418" r:id="rId19"/>
    <p:sldId id="419" r:id="rId20"/>
    <p:sldId id="420" r:id="rId21"/>
    <p:sldId id="421" r:id="rId22"/>
    <p:sldId id="422" r:id="rId23"/>
    <p:sldId id="423" r:id="rId24"/>
    <p:sldId id="42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921C"/>
    <a:srgbClr val="0000CC"/>
    <a:srgbClr val="F9E0CD"/>
    <a:srgbClr val="0000FF"/>
    <a:srgbClr val="3333FF"/>
    <a:srgbClr val="FFFFFF"/>
    <a:srgbClr val="C00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188" autoAdjust="0"/>
  </p:normalViewPr>
  <p:slideViewPr>
    <p:cSldViewPr>
      <p:cViewPr varScale="1">
        <p:scale>
          <a:sx n="66" d="100"/>
          <a:sy n="66" d="100"/>
        </p:scale>
        <p:origin x="209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02"/>
    </p:cViewPr>
  </p:sorterViewPr>
  <p:notesViewPr>
    <p:cSldViewPr>
      <p:cViewPr varScale="1">
        <p:scale>
          <a:sx n="69" d="100"/>
          <a:sy n="69" d="100"/>
        </p:scale>
        <p:origin x="-2790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B976C-B25D-4996-80AE-CDE97ACD351B}" type="datetimeFigureOut">
              <a:rPr lang="en-US" smtClean="0"/>
              <a:pPr/>
              <a:t>5/26/2016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26EA2B-EFC1-4DB2-A297-B21C4C7A67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59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45557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70630E-C6A9-444B-A16B-2B64151D1DE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1697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26EA2B-EFC1-4DB2-A297-B21C4C7A67B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794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All</a:t>
            </a:r>
            <a:r>
              <a:rPr lang="en-US" baseline="0" dirty="0" smtClean="0"/>
              <a:t> packets of any transport protocol is ECN-Capable marked to not be dropped at the queues over the path.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26EA2B-EFC1-4DB2-A297-B21C4C7A67B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010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ＭＳ Ｐゴシック" charset="-128"/>
              <a:cs typeface="ＭＳ Ｐゴシック" charset="-128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21D8668-037D-434E-B093-6334E6DAC2CF}" type="slidenum">
              <a:rPr lang="en-US" smtClean="0">
                <a:latin typeface="Calibri" charset="0"/>
                <a:ea typeface="Arial" charset="0"/>
                <a:cs typeface="Arial" charset="0"/>
              </a:rPr>
              <a:pPr/>
              <a:t>24</a:t>
            </a:fld>
            <a:endParaRPr lang="en-US" smtClean="0">
              <a:latin typeface="Calibri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0689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889EF-3473-44E7-AE73-0D6844DBEB5C}" type="datetime1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9D9D7-3691-4F44-ACBA-322D02D8A3AB}" type="datetime1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401C2-131F-4D9E-8744-5C2D18484F5B}" type="datetime1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BDE81-C4D0-4854-94BD-4A516045A894}" type="datetime1">
              <a:rPr lang="en-US" smtClean="0"/>
              <a:t>5/26/2016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B0023-4FA5-4F5B-8BEA-A28F8BBDBEA9}" type="datetime1">
              <a:rPr lang="en-US" smtClean="0"/>
              <a:t>5/26/2016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2E4AB-6401-4DFE-A81F-2F5CBDD2CD82}" type="datetime1">
              <a:rPr lang="en-US" smtClean="0"/>
              <a:t>5/26/2016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08322-2544-407F-92B8-0BEF7A238ABB}" type="datetime1">
              <a:rPr lang="en-US" smtClean="0"/>
              <a:t>5/26/2016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837E5-B7C0-474C-B7B0-141E999273EB}" type="datetime1">
              <a:rPr lang="en-US" smtClean="0"/>
              <a:t>5/26/2016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C510E-7D01-48CF-B453-C65C08BCF7D8}" type="datetime1">
              <a:rPr lang="en-US" smtClean="0"/>
              <a:t>5/26/2016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53A051-925D-4402-86DF-91D89CD0D27B}" type="datetime1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BDADB-73D7-463F-9F6F-16A06CF41A4F}" type="datetime1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2940CB-21A4-403E-893B-3ED20B043E2B}" type="datetime1">
              <a:rPr lang="en-US" smtClean="0"/>
              <a:t>5/26/2016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60B3D-D4F8-4840-B91D-0EEC232E35F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rgbClr val="0000CC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75" y="3505200"/>
            <a:ext cx="254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28575" y="609600"/>
            <a:ext cx="9144000" cy="1754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sz="3600" b="1" dirty="0" err="1">
                <a:solidFill>
                  <a:srgbClr val="0000CC"/>
                </a:solidFill>
              </a:rPr>
              <a:t>HyGenICC</a:t>
            </a:r>
            <a:r>
              <a:rPr lang="en-US" sz="3600" b="1" dirty="0">
                <a:solidFill>
                  <a:srgbClr val="0000CC"/>
                </a:solidFill>
              </a:rPr>
              <a:t>: </a:t>
            </a:r>
            <a:endParaRPr lang="en-US" sz="3600" b="1" dirty="0" smtClean="0">
              <a:solidFill>
                <a:srgbClr val="0000CC"/>
              </a:solidFill>
            </a:endParaRPr>
          </a:p>
          <a:p>
            <a:pPr algn="ctr">
              <a:spcBef>
                <a:spcPct val="0"/>
              </a:spcBef>
            </a:pPr>
            <a:r>
              <a:rPr lang="en-US" sz="3600" b="1" dirty="0" smtClean="0">
                <a:solidFill>
                  <a:srgbClr val="0000CC"/>
                </a:solidFill>
              </a:rPr>
              <a:t>Hypervisor-based </a:t>
            </a:r>
            <a:r>
              <a:rPr lang="en-US" sz="3600" b="1" dirty="0">
                <a:solidFill>
                  <a:srgbClr val="0000CC"/>
                </a:solidFill>
              </a:rPr>
              <a:t>Generic </a:t>
            </a:r>
            <a:r>
              <a:rPr lang="en-US" sz="3600" b="1" dirty="0" smtClean="0">
                <a:solidFill>
                  <a:srgbClr val="0000CC"/>
                </a:solidFill>
              </a:rPr>
              <a:t>IP Congestion </a:t>
            </a:r>
            <a:r>
              <a:rPr lang="en-US" sz="3600" b="1" dirty="0">
                <a:solidFill>
                  <a:srgbClr val="0000CC"/>
                </a:solidFill>
              </a:rPr>
              <a:t>Control </a:t>
            </a:r>
            <a:r>
              <a:rPr lang="en-US" sz="3600" b="1" dirty="0" smtClean="0">
                <a:solidFill>
                  <a:srgbClr val="0000CC"/>
                </a:solidFill>
              </a:rPr>
              <a:t>for Virtualized Data </a:t>
            </a:r>
            <a:r>
              <a:rPr lang="en-US" sz="3600" b="1" dirty="0">
                <a:solidFill>
                  <a:srgbClr val="0000CC"/>
                </a:solidFill>
              </a:rPr>
              <a:t>Centers</a:t>
            </a:r>
            <a:endParaRPr lang="en-US" altLang="en-US" sz="3600" i="1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304800" y="2895600"/>
            <a:ext cx="8591550" cy="3010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2400" dirty="0">
                <a:latin typeface="Comic Sans MS" panose="030F0702030302020204" pitchFamily="66" charset="0"/>
              </a:rPr>
              <a:t> </a:t>
            </a:r>
            <a:r>
              <a:rPr lang="en-US" altLang="en-US" sz="2400" dirty="0" smtClean="0">
                <a:latin typeface="Comic Sans MS" panose="030F0702030302020204" pitchFamily="66" charset="0"/>
              </a:rPr>
              <a:t>     Conference Paper in Proceedings of ICC16 By</a:t>
            </a:r>
            <a:endParaRPr lang="en-US" altLang="en-US" sz="2400" dirty="0">
              <a:latin typeface="Comic Sans MS" panose="030F0702030302020204" pitchFamily="66" charset="0"/>
            </a:endParaRPr>
          </a:p>
          <a:p>
            <a:pPr algn="ctr"/>
            <a:r>
              <a:rPr lang="en-US" sz="2400" dirty="0" smtClean="0"/>
              <a:t>Ahmed M. Abdelmoniem,  Brahim Bensaou, </a:t>
            </a:r>
            <a:r>
              <a:rPr lang="en-US" sz="2400" dirty="0" err="1" smtClean="0"/>
              <a:t>Amuda</a:t>
            </a:r>
            <a:r>
              <a:rPr lang="en-US" sz="2400" dirty="0" smtClean="0"/>
              <a:t> </a:t>
            </a:r>
            <a:r>
              <a:rPr lang="en-US" sz="2400" dirty="0"/>
              <a:t>James Abu</a:t>
            </a:r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r>
              <a:rPr lang="en-US" sz="2400" dirty="0" smtClean="0"/>
              <a:t>Presented By</a:t>
            </a:r>
          </a:p>
          <a:p>
            <a:pPr algn="ctr"/>
            <a:r>
              <a:rPr lang="en-US" sz="2400" dirty="0"/>
              <a:t>Ahmed M. </a:t>
            </a:r>
            <a:r>
              <a:rPr lang="en-US" sz="2400" dirty="0" smtClean="0"/>
              <a:t>Abdelmoniem</a:t>
            </a:r>
          </a:p>
          <a:p>
            <a:pPr algn="ctr"/>
            <a:endParaRPr lang="en-US" altLang="en-US" sz="2400" dirty="0" smtClean="0">
              <a:latin typeface="Comic Sans MS" panose="030F0702030302020204" pitchFamily="66" charset="0"/>
            </a:endParaRPr>
          </a:p>
          <a:p>
            <a:pPr algn="ctr"/>
            <a:r>
              <a:rPr lang="en-US" altLang="en-US" sz="2400" i="1" dirty="0" smtClean="0"/>
              <a:t>The Hong Kong University of Science and Technology</a:t>
            </a:r>
            <a:endParaRPr lang="en-US" altLang="en-US" sz="2400" dirty="0" smtClean="0">
              <a:latin typeface="Helvetica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en-US" altLang="en-US" sz="2400" b="1" dirty="0">
              <a:solidFill>
                <a:schemeClr val="bg1"/>
              </a:solidFill>
              <a:latin typeface="Helvetica" panose="020B0604020202020204" pitchFamily="34" charset="0"/>
            </a:endParaRPr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>
            <a:off x="838200" y="2895600"/>
            <a:ext cx="73152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412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105" name="Group 2"/>
          <p:cNvGrpSpPr>
            <a:grpSpLocks/>
          </p:cNvGrpSpPr>
          <p:nvPr/>
        </p:nvGrpSpPr>
        <p:grpSpPr bwMode="auto">
          <a:xfrm>
            <a:off x="1005421" y="3352800"/>
            <a:ext cx="7147979" cy="3200400"/>
            <a:chOff x="1005421" y="3200400"/>
            <a:chExt cx="6563779" cy="3352800"/>
          </a:xfrm>
        </p:grpSpPr>
        <p:grpSp>
          <p:nvGrpSpPr>
            <p:cNvPr id="47109" name="Group 1"/>
            <p:cNvGrpSpPr>
              <a:grpSpLocks/>
            </p:cNvGrpSpPr>
            <p:nvPr/>
          </p:nvGrpSpPr>
          <p:grpSpPr bwMode="auto">
            <a:xfrm>
              <a:off x="1005421" y="3200400"/>
              <a:ext cx="6563779" cy="3352800"/>
              <a:chOff x="1005421" y="3200400"/>
              <a:chExt cx="6563779" cy="3352800"/>
            </a:xfrm>
          </p:grpSpPr>
          <p:sp>
            <p:nvSpPr>
              <p:cNvPr id="91" name="Rectangle 90"/>
              <p:cNvSpPr/>
              <p:nvPr/>
            </p:nvSpPr>
            <p:spPr bwMode="auto">
              <a:xfrm>
                <a:off x="5414963" y="4652963"/>
                <a:ext cx="2154237" cy="190023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 bwMode="auto">
              <a:xfrm>
                <a:off x="2290763" y="4652963"/>
                <a:ext cx="2154237" cy="190023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93" name="Oval 92"/>
              <p:cNvSpPr/>
              <p:nvPr/>
            </p:nvSpPr>
            <p:spPr bwMode="auto">
              <a:xfrm>
                <a:off x="4094163" y="4110038"/>
                <a:ext cx="277812" cy="290512"/>
              </a:xfrm>
              <a:prstGeom prst="ellipse">
                <a:avLst/>
              </a:prstGeom>
              <a:solidFill>
                <a:srgbClr val="3366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rgbClr val="003366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4" name="Oval 93"/>
              <p:cNvSpPr/>
              <p:nvPr/>
            </p:nvSpPr>
            <p:spPr bwMode="auto">
              <a:xfrm>
                <a:off x="5275263" y="4110038"/>
                <a:ext cx="277812" cy="290512"/>
              </a:xfrm>
              <a:prstGeom prst="ellipse">
                <a:avLst/>
              </a:prstGeom>
              <a:solidFill>
                <a:srgbClr val="3366F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fr-FR">
                  <a:solidFill>
                    <a:srgbClr val="003366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5" name="Rectangle 94"/>
              <p:cNvSpPr/>
              <p:nvPr/>
            </p:nvSpPr>
            <p:spPr bwMode="auto">
              <a:xfrm>
                <a:off x="2982913" y="4787900"/>
                <a:ext cx="277812" cy="271463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96" name="Rectangle 95"/>
              <p:cNvSpPr/>
              <p:nvPr/>
            </p:nvSpPr>
            <p:spPr bwMode="auto">
              <a:xfrm>
                <a:off x="3538538" y="4787900"/>
                <a:ext cx="277812" cy="271463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98" name="Rectangle 97"/>
              <p:cNvSpPr/>
              <p:nvPr/>
            </p:nvSpPr>
            <p:spPr bwMode="auto">
              <a:xfrm>
                <a:off x="2982913" y="5330825"/>
                <a:ext cx="277812" cy="271463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99" name="Rectangle 98"/>
              <p:cNvSpPr/>
              <p:nvPr/>
            </p:nvSpPr>
            <p:spPr bwMode="auto">
              <a:xfrm>
                <a:off x="3956050" y="5330825"/>
                <a:ext cx="277813" cy="271463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00" name="Rectangle 99"/>
              <p:cNvSpPr/>
              <p:nvPr/>
            </p:nvSpPr>
            <p:spPr bwMode="auto">
              <a:xfrm>
                <a:off x="2427288" y="5670550"/>
                <a:ext cx="417512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01" name="Rectangle 100"/>
              <p:cNvSpPr/>
              <p:nvPr/>
            </p:nvSpPr>
            <p:spPr bwMode="auto">
              <a:xfrm>
                <a:off x="2427288" y="5772150"/>
                <a:ext cx="417512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 bwMode="auto">
              <a:xfrm>
                <a:off x="2427288" y="5873750"/>
                <a:ext cx="417512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03" name="Rectangle 102"/>
              <p:cNvSpPr/>
              <p:nvPr/>
            </p:nvSpPr>
            <p:spPr bwMode="auto">
              <a:xfrm>
                <a:off x="2427288" y="5976938"/>
                <a:ext cx="417512" cy="66675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04" name="Rectangle 103"/>
              <p:cNvSpPr/>
              <p:nvPr/>
            </p:nvSpPr>
            <p:spPr bwMode="auto">
              <a:xfrm>
                <a:off x="2427288" y="6078538"/>
                <a:ext cx="417512" cy="66675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 bwMode="auto">
              <a:xfrm>
                <a:off x="2427288" y="6180138"/>
                <a:ext cx="417512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 bwMode="auto">
              <a:xfrm>
                <a:off x="2427288" y="6281738"/>
                <a:ext cx="417512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07" name="Rectangle 106"/>
              <p:cNvSpPr/>
              <p:nvPr/>
            </p:nvSpPr>
            <p:spPr bwMode="auto">
              <a:xfrm>
                <a:off x="2427288" y="6383338"/>
                <a:ext cx="417512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08" name="Rectangle 107"/>
              <p:cNvSpPr/>
              <p:nvPr/>
            </p:nvSpPr>
            <p:spPr bwMode="auto">
              <a:xfrm>
                <a:off x="2913063" y="5670550"/>
                <a:ext cx="417512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09" name="Rectangle 108"/>
              <p:cNvSpPr/>
              <p:nvPr/>
            </p:nvSpPr>
            <p:spPr bwMode="auto">
              <a:xfrm>
                <a:off x="2913063" y="5772150"/>
                <a:ext cx="417512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10" name="Rectangle 109"/>
              <p:cNvSpPr/>
              <p:nvPr/>
            </p:nvSpPr>
            <p:spPr bwMode="auto">
              <a:xfrm>
                <a:off x="2913063" y="5873750"/>
                <a:ext cx="417512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11" name="Rectangle 110"/>
              <p:cNvSpPr/>
              <p:nvPr/>
            </p:nvSpPr>
            <p:spPr bwMode="auto">
              <a:xfrm>
                <a:off x="2913063" y="5976938"/>
                <a:ext cx="417512" cy="66675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 bwMode="auto">
              <a:xfrm>
                <a:off x="2913063" y="6078538"/>
                <a:ext cx="417512" cy="66675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13" name="Rectangle 112"/>
              <p:cNvSpPr/>
              <p:nvPr/>
            </p:nvSpPr>
            <p:spPr bwMode="auto">
              <a:xfrm>
                <a:off x="2913063" y="6180138"/>
                <a:ext cx="417512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14" name="Rectangle 113"/>
              <p:cNvSpPr/>
              <p:nvPr/>
            </p:nvSpPr>
            <p:spPr bwMode="auto">
              <a:xfrm>
                <a:off x="2913063" y="6281738"/>
                <a:ext cx="417512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15" name="Rectangle 114"/>
              <p:cNvSpPr/>
              <p:nvPr/>
            </p:nvSpPr>
            <p:spPr bwMode="auto">
              <a:xfrm>
                <a:off x="2913063" y="6383338"/>
                <a:ext cx="417512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16" name="Rectangle 115"/>
              <p:cNvSpPr/>
              <p:nvPr/>
            </p:nvSpPr>
            <p:spPr bwMode="auto">
              <a:xfrm>
                <a:off x="3886200" y="5670550"/>
                <a:ext cx="417513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17" name="Rectangle 116"/>
              <p:cNvSpPr/>
              <p:nvPr/>
            </p:nvSpPr>
            <p:spPr bwMode="auto">
              <a:xfrm>
                <a:off x="3886200" y="5772150"/>
                <a:ext cx="417513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18" name="Rectangle 117"/>
              <p:cNvSpPr/>
              <p:nvPr/>
            </p:nvSpPr>
            <p:spPr bwMode="auto">
              <a:xfrm>
                <a:off x="3886200" y="5873750"/>
                <a:ext cx="417513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19" name="Rectangle 118"/>
              <p:cNvSpPr/>
              <p:nvPr/>
            </p:nvSpPr>
            <p:spPr bwMode="auto">
              <a:xfrm>
                <a:off x="3886200" y="5976938"/>
                <a:ext cx="417513" cy="66675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20" name="Rectangle 119"/>
              <p:cNvSpPr/>
              <p:nvPr/>
            </p:nvSpPr>
            <p:spPr bwMode="auto">
              <a:xfrm>
                <a:off x="3886200" y="6078538"/>
                <a:ext cx="417513" cy="66675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21" name="Rectangle 120"/>
              <p:cNvSpPr/>
              <p:nvPr/>
            </p:nvSpPr>
            <p:spPr bwMode="auto">
              <a:xfrm>
                <a:off x="3886200" y="6180138"/>
                <a:ext cx="417513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22" name="Rectangle 121"/>
              <p:cNvSpPr/>
              <p:nvPr/>
            </p:nvSpPr>
            <p:spPr bwMode="auto">
              <a:xfrm>
                <a:off x="3886200" y="6281738"/>
                <a:ext cx="417513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23" name="Rectangle 122"/>
              <p:cNvSpPr/>
              <p:nvPr/>
            </p:nvSpPr>
            <p:spPr bwMode="auto">
              <a:xfrm>
                <a:off x="3886200" y="6383338"/>
                <a:ext cx="417513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cxnSp>
            <p:nvCxnSpPr>
              <p:cNvPr id="124" name="Straight Connector 123"/>
              <p:cNvCxnSpPr>
                <a:stCxn id="97" idx="0"/>
                <a:endCxn id="95" idx="2"/>
              </p:cNvCxnSpPr>
              <p:nvPr/>
            </p:nvCxnSpPr>
            <p:spPr bwMode="auto">
              <a:xfrm flipV="1">
                <a:off x="2635250" y="5059363"/>
                <a:ext cx="487363" cy="271462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>
                <a:stCxn id="98" idx="0"/>
                <a:endCxn id="95" idx="2"/>
              </p:cNvCxnSpPr>
              <p:nvPr/>
            </p:nvCxnSpPr>
            <p:spPr bwMode="auto">
              <a:xfrm flipV="1">
                <a:off x="3122613" y="5059363"/>
                <a:ext cx="0" cy="271462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/>
            </p:nvCxnSpPr>
            <p:spPr bwMode="auto">
              <a:xfrm flipV="1">
                <a:off x="2755900" y="5059363"/>
                <a:ext cx="1042988" cy="271462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 bwMode="auto">
              <a:xfrm flipV="1">
                <a:off x="3243263" y="5059363"/>
                <a:ext cx="555625" cy="271462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>
                <a:stCxn id="99" idx="0"/>
                <a:endCxn id="95" idx="2"/>
              </p:cNvCxnSpPr>
              <p:nvPr/>
            </p:nvCxnSpPr>
            <p:spPr bwMode="auto">
              <a:xfrm flipH="1" flipV="1">
                <a:off x="3122613" y="5059363"/>
                <a:ext cx="971550" cy="271462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>
                <a:stCxn id="99" idx="0"/>
                <a:endCxn id="96" idx="2"/>
              </p:cNvCxnSpPr>
              <p:nvPr/>
            </p:nvCxnSpPr>
            <p:spPr bwMode="auto">
              <a:xfrm flipH="1" flipV="1">
                <a:off x="3678238" y="5059363"/>
                <a:ext cx="415925" cy="271462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>
                <a:stCxn id="93" idx="4"/>
                <a:endCxn id="96" idx="0"/>
              </p:cNvCxnSpPr>
              <p:nvPr/>
            </p:nvCxnSpPr>
            <p:spPr bwMode="auto">
              <a:xfrm flipH="1">
                <a:off x="3678238" y="4400550"/>
                <a:ext cx="555625" cy="387350"/>
              </a:xfrm>
              <a:prstGeom prst="line">
                <a:avLst/>
              </a:prstGeom>
              <a:ln>
                <a:solidFill>
                  <a:srgbClr val="59595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>
                <a:stCxn id="93" idx="4"/>
                <a:endCxn id="95" idx="0"/>
              </p:cNvCxnSpPr>
              <p:nvPr/>
            </p:nvCxnSpPr>
            <p:spPr bwMode="auto">
              <a:xfrm flipH="1">
                <a:off x="3122613" y="4400550"/>
                <a:ext cx="1111250" cy="387350"/>
              </a:xfrm>
              <a:prstGeom prst="line">
                <a:avLst/>
              </a:prstGeom>
              <a:ln>
                <a:solidFill>
                  <a:srgbClr val="59595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>
                <a:stCxn id="94" idx="4"/>
                <a:endCxn id="95" idx="0"/>
              </p:cNvCxnSpPr>
              <p:nvPr/>
            </p:nvCxnSpPr>
            <p:spPr bwMode="auto">
              <a:xfrm flipH="1">
                <a:off x="3122613" y="4400550"/>
                <a:ext cx="2292350" cy="387350"/>
              </a:xfrm>
              <a:prstGeom prst="line">
                <a:avLst/>
              </a:prstGeom>
              <a:ln>
                <a:solidFill>
                  <a:srgbClr val="59595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>
                <a:stCxn id="94" idx="4"/>
                <a:endCxn id="96" idx="0"/>
              </p:cNvCxnSpPr>
              <p:nvPr/>
            </p:nvCxnSpPr>
            <p:spPr bwMode="auto">
              <a:xfrm flipH="1">
                <a:off x="3678238" y="4400550"/>
                <a:ext cx="1736725" cy="387350"/>
              </a:xfrm>
              <a:prstGeom prst="line">
                <a:avLst/>
              </a:prstGeom>
              <a:ln>
                <a:solidFill>
                  <a:srgbClr val="59595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Rectangle 133"/>
              <p:cNvSpPr/>
              <p:nvPr/>
            </p:nvSpPr>
            <p:spPr bwMode="auto">
              <a:xfrm>
                <a:off x="6110288" y="4787900"/>
                <a:ext cx="277812" cy="271463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35" name="Rectangle 134"/>
              <p:cNvSpPr/>
              <p:nvPr/>
            </p:nvSpPr>
            <p:spPr bwMode="auto">
              <a:xfrm>
                <a:off x="6665913" y="4787900"/>
                <a:ext cx="277812" cy="271463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36" name="Rectangle 135"/>
              <p:cNvSpPr/>
              <p:nvPr/>
            </p:nvSpPr>
            <p:spPr bwMode="auto">
              <a:xfrm>
                <a:off x="5622925" y="5330825"/>
                <a:ext cx="277813" cy="271463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37" name="Rectangle 136"/>
              <p:cNvSpPr/>
              <p:nvPr/>
            </p:nvSpPr>
            <p:spPr bwMode="auto">
              <a:xfrm>
                <a:off x="6110288" y="5330825"/>
                <a:ext cx="277812" cy="271463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38" name="Rectangle 137"/>
              <p:cNvSpPr/>
              <p:nvPr/>
            </p:nvSpPr>
            <p:spPr bwMode="auto">
              <a:xfrm>
                <a:off x="7081838" y="5330825"/>
                <a:ext cx="277812" cy="271463"/>
              </a:xfrm>
              <a:prstGeom prst="rect">
                <a:avLst/>
              </a:prstGeom>
              <a:solidFill>
                <a:srgbClr val="80000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39" name="Rectangle 138"/>
              <p:cNvSpPr/>
              <p:nvPr/>
            </p:nvSpPr>
            <p:spPr bwMode="auto">
              <a:xfrm>
                <a:off x="5553075" y="5670550"/>
                <a:ext cx="417513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40" name="Rectangle 139"/>
              <p:cNvSpPr/>
              <p:nvPr/>
            </p:nvSpPr>
            <p:spPr bwMode="auto">
              <a:xfrm>
                <a:off x="5553075" y="5772150"/>
                <a:ext cx="417513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41" name="Rectangle 140"/>
              <p:cNvSpPr/>
              <p:nvPr/>
            </p:nvSpPr>
            <p:spPr bwMode="auto">
              <a:xfrm>
                <a:off x="5553075" y="5873750"/>
                <a:ext cx="417513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42" name="Rectangle 141"/>
              <p:cNvSpPr/>
              <p:nvPr/>
            </p:nvSpPr>
            <p:spPr bwMode="auto">
              <a:xfrm>
                <a:off x="5553075" y="5976938"/>
                <a:ext cx="417513" cy="66675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43" name="Rectangle 142"/>
              <p:cNvSpPr/>
              <p:nvPr/>
            </p:nvSpPr>
            <p:spPr bwMode="auto">
              <a:xfrm>
                <a:off x="5553075" y="6078538"/>
                <a:ext cx="417513" cy="66675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44" name="Rectangle 143"/>
              <p:cNvSpPr/>
              <p:nvPr/>
            </p:nvSpPr>
            <p:spPr bwMode="auto">
              <a:xfrm>
                <a:off x="5553075" y="6180138"/>
                <a:ext cx="417513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45" name="Rectangle 144"/>
              <p:cNvSpPr/>
              <p:nvPr/>
            </p:nvSpPr>
            <p:spPr bwMode="auto">
              <a:xfrm>
                <a:off x="5553075" y="6281738"/>
                <a:ext cx="417513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46" name="Rectangle 145"/>
              <p:cNvSpPr/>
              <p:nvPr/>
            </p:nvSpPr>
            <p:spPr bwMode="auto">
              <a:xfrm>
                <a:off x="5553075" y="6383338"/>
                <a:ext cx="417513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47" name="Rectangle 146"/>
              <p:cNvSpPr/>
              <p:nvPr/>
            </p:nvSpPr>
            <p:spPr bwMode="auto">
              <a:xfrm>
                <a:off x="6040438" y="5670550"/>
                <a:ext cx="415925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48" name="Rectangle 147"/>
              <p:cNvSpPr/>
              <p:nvPr/>
            </p:nvSpPr>
            <p:spPr bwMode="auto">
              <a:xfrm>
                <a:off x="6040438" y="5772150"/>
                <a:ext cx="415925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49" name="Rectangle 148"/>
              <p:cNvSpPr/>
              <p:nvPr/>
            </p:nvSpPr>
            <p:spPr bwMode="auto">
              <a:xfrm>
                <a:off x="6040438" y="5873750"/>
                <a:ext cx="415925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50" name="Rectangle 149"/>
              <p:cNvSpPr/>
              <p:nvPr/>
            </p:nvSpPr>
            <p:spPr bwMode="auto">
              <a:xfrm>
                <a:off x="6040438" y="5976938"/>
                <a:ext cx="415925" cy="66675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51" name="Rectangle 150"/>
              <p:cNvSpPr/>
              <p:nvPr/>
            </p:nvSpPr>
            <p:spPr bwMode="auto">
              <a:xfrm>
                <a:off x="6040438" y="6078538"/>
                <a:ext cx="415925" cy="66675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52" name="Rectangle 151"/>
              <p:cNvSpPr/>
              <p:nvPr/>
            </p:nvSpPr>
            <p:spPr bwMode="auto">
              <a:xfrm>
                <a:off x="6040438" y="6180138"/>
                <a:ext cx="415925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53" name="Rectangle 152"/>
              <p:cNvSpPr/>
              <p:nvPr/>
            </p:nvSpPr>
            <p:spPr bwMode="auto">
              <a:xfrm>
                <a:off x="6040438" y="6281738"/>
                <a:ext cx="415925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54" name="Rectangle 153"/>
              <p:cNvSpPr/>
              <p:nvPr/>
            </p:nvSpPr>
            <p:spPr bwMode="auto">
              <a:xfrm>
                <a:off x="6040438" y="6383338"/>
                <a:ext cx="415925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55" name="Rectangle 154"/>
              <p:cNvSpPr/>
              <p:nvPr/>
            </p:nvSpPr>
            <p:spPr bwMode="auto">
              <a:xfrm>
                <a:off x="7013575" y="5670550"/>
                <a:ext cx="415925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56" name="Rectangle 155"/>
              <p:cNvSpPr/>
              <p:nvPr/>
            </p:nvSpPr>
            <p:spPr bwMode="auto">
              <a:xfrm>
                <a:off x="7013575" y="5772150"/>
                <a:ext cx="415925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57" name="Rectangle 156"/>
              <p:cNvSpPr/>
              <p:nvPr/>
            </p:nvSpPr>
            <p:spPr bwMode="auto">
              <a:xfrm>
                <a:off x="7013575" y="5873750"/>
                <a:ext cx="415925" cy="68263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58" name="Rectangle 157"/>
              <p:cNvSpPr/>
              <p:nvPr/>
            </p:nvSpPr>
            <p:spPr bwMode="auto">
              <a:xfrm>
                <a:off x="7013575" y="5976938"/>
                <a:ext cx="415925" cy="66675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59" name="Rectangle 158"/>
              <p:cNvSpPr/>
              <p:nvPr/>
            </p:nvSpPr>
            <p:spPr bwMode="auto">
              <a:xfrm>
                <a:off x="7013575" y="6078538"/>
                <a:ext cx="415925" cy="66675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60" name="Rectangle 159"/>
              <p:cNvSpPr/>
              <p:nvPr/>
            </p:nvSpPr>
            <p:spPr bwMode="auto">
              <a:xfrm>
                <a:off x="7013575" y="6180138"/>
                <a:ext cx="415925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61" name="Rectangle 160"/>
              <p:cNvSpPr/>
              <p:nvPr/>
            </p:nvSpPr>
            <p:spPr bwMode="auto">
              <a:xfrm>
                <a:off x="7013575" y="6281738"/>
                <a:ext cx="415925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sp>
            <p:nvSpPr>
              <p:cNvPr id="162" name="Rectangle 161"/>
              <p:cNvSpPr/>
              <p:nvPr/>
            </p:nvSpPr>
            <p:spPr bwMode="auto">
              <a:xfrm>
                <a:off x="7013575" y="6383338"/>
                <a:ext cx="415925" cy="68262"/>
              </a:xfrm>
              <a:prstGeom prst="rect">
                <a:avLst/>
              </a:prstGeom>
              <a:solidFill>
                <a:srgbClr val="7F7F7F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>
                  <a:solidFill>
                    <a:srgbClr val="003366"/>
                  </a:solidFill>
                </a:endParaRPr>
              </a:p>
            </p:txBody>
          </p:sp>
          <p:cxnSp>
            <p:nvCxnSpPr>
              <p:cNvPr id="163" name="Straight Connector 162"/>
              <p:cNvCxnSpPr>
                <a:stCxn id="136" idx="0"/>
                <a:endCxn id="134" idx="2"/>
              </p:cNvCxnSpPr>
              <p:nvPr/>
            </p:nvCxnSpPr>
            <p:spPr bwMode="auto">
              <a:xfrm flipV="1">
                <a:off x="5762625" y="5059363"/>
                <a:ext cx="485775" cy="271462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Straight Connector 163"/>
              <p:cNvCxnSpPr>
                <a:stCxn id="137" idx="0"/>
                <a:endCxn id="134" idx="2"/>
              </p:cNvCxnSpPr>
              <p:nvPr/>
            </p:nvCxnSpPr>
            <p:spPr bwMode="auto">
              <a:xfrm flipV="1">
                <a:off x="6248400" y="5059363"/>
                <a:ext cx="0" cy="271462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Straight Connector 164"/>
              <p:cNvCxnSpPr>
                <a:stCxn id="136" idx="0"/>
                <a:endCxn id="135" idx="2"/>
              </p:cNvCxnSpPr>
              <p:nvPr/>
            </p:nvCxnSpPr>
            <p:spPr bwMode="auto">
              <a:xfrm flipV="1">
                <a:off x="5762625" y="5059363"/>
                <a:ext cx="1041400" cy="271462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/>
              <p:cNvCxnSpPr>
                <a:stCxn id="137" idx="0"/>
                <a:endCxn id="135" idx="2"/>
              </p:cNvCxnSpPr>
              <p:nvPr/>
            </p:nvCxnSpPr>
            <p:spPr bwMode="auto">
              <a:xfrm flipV="1">
                <a:off x="6248400" y="5059363"/>
                <a:ext cx="555625" cy="271462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>
                <a:stCxn id="138" idx="0"/>
                <a:endCxn id="134" idx="2"/>
              </p:cNvCxnSpPr>
              <p:nvPr/>
            </p:nvCxnSpPr>
            <p:spPr bwMode="auto">
              <a:xfrm flipH="1" flipV="1">
                <a:off x="6248400" y="5059363"/>
                <a:ext cx="973138" cy="271462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>
                <a:stCxn id="138" idx="0"/>
                <a:endCxn id="135" idx="2"/>
              </p:cNvCxnSpPr>
              <p:nvPr/>
            </p:nvCxnSpPr>
            <p:spPr bwMode="auto">
              <a:xfrm flipH="1" flipV="1">
                <a:off x="6804025" y="5059363"/>
                <a:ext cx="417513" cy="271462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>
                <a:stCxn id="94" idx="4"/>
                <a:endCxn id="134" idx="0"/>
              </p:cNvCxnSpPr>
              <p:nvPr/>
            </p:nvCxnSpPr>
            <p:spPr bwMode="auto">
              <a:xfrm>
                <a:off x="5414963" y="4400550"/>
                <a:ext cx="833437" cy="387350"/>
              </a:xfrm>
              <a:prstGeom prst="line">
                <a:avLst/>
              </a:prstGeom>
              <a:ln>
                <a:solidFill>
                  <a:srgbClr val="59595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>
                <a:stCxn id="94" idx="4"/>
                <a:endCxn id="135" idx="0"/>
              </p:cNvCxnSpPr>
              <p:nvPr/>
            </p:nvCxnSpPr>
            <p:spPr bwMode="auto">
              <a:xfrm>
                <a:off x="5414963" y="4400550"/>
                <a:ext cx="1389062" cy="387350"/>
              </a:xfrm>
              <a:prstGeom prst="line">
                <a:avLst/>
              </a:prstGeom>
              <a:ln>
                <a:solidFill>
                  <a:srgbClr val="59595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>
                <a:stCxn id="93" idx="4"/>
                <a:endCxn id="134" idx="0"/>
              </p:cNvCxnSpPr>
              <p:nvPr/>
            </p:nvCxnSpPr>
            <p:spPr bwMode="auto">
              <a:xfrm>
                <a:off x="4233863" y="4400550"/>
                <a:ext cx="2014537" cy="387350"/>
              </a:xfrm>
              <a:prstGeom prst="line">
                <a:avLst/>
              </a:prstGeom>
              <a:ln>
                <a:solidFill>
                  <a:srgbClr val="59595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>
                <a:stCxn id="93" idx="4"/>
                <a:endCxn id="135" idx="0"/>
              </p:cNvCxnSpPr>
              <p:nvPr/>
            </p:nvCxnSpPr>
            <p:spPr bwMode="auto">
              <a:xfrm>
                <a:off x="4233863" y="4400550"/>
                <a:ext cx="2570162" cy="387350"/>
              </a:xfrm>
              <a:prstGeom prst="line">
                <a:avLst/>
              </a:prstGeom>
              <a:ln>
                <a:solidFill>
                  <a:srgbClr val="59595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>
                <a:stCxn id="93" idx="7"/>
              </p:cNvCxnSpPr>
              <p:nvPr/>
            </p:nvCxnSpPr>
            <p:spPr bwMode="auto">
              <a:xfrm flipV="1">
                <a:off x="4330700" y="3879850"/>
                <a:ext cx="231775" cy="273050"/>
              </a:xfrm>
              <a:prstGeom prst="line">
                <a:avLst/>
              </a:prstGeom>
              <a:ln>
                <a:solidFill>
                  <a:srgbClr val="59595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>
                <a:stCxn id="94" idx="1"/>
              </p:cNvCxnSpPr>
              <p:nvPr/>
            </p:nvCxnSpPr>
            <p:spPr bwMode="auto">
              <a:xfrm flipH="1" flipV="1">
                <a:off x="5057775" y="3879850"/>
                <a:ext cx="258763" cy="273050"/>
              </a:xfrm>
              <a:prstGeom prst="line">
                <a:avLst/>
              </a:prstGeom>
              <a:ln>
                <a:solidFill>
                  <a:srgbClr val="59595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5" name="TextBox 174"/>
              <p:cNvSpPr txBox="1"/>
              <p:nvPr/>
            </p:nvSpPr>
            <p:spPr bwMode="auto">
              <a:xfrm>
                <a:off x="1005421" y="5230813"/>
                <a:ext cx="1272593" cy="5283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60"/>
                  </a:lnSpc>
                  <a:defRPr/>
                </a:pPr>
                <a:r>
                  <a:rPr lang="en-GB" dirty="0" err="1" smtClean="0">
                    <a:solidFill>
                      <a:schemeClr val="accent6"/>
                    </a:solidFill>
                    <a:latin typeface="+mn-lt"/>
                    <a:ea typeface="ＭＳ Ｐゴシック" charset="0"/>
                    <a:cs typeface="ＭＳ Ｐゴシック" charset="0"/>
                  </a:rPr>
                  <a:t>ToR</a:t>
                </a:r>
                <a:endParaRPr lang="en-GB" dirty="0">
                  <a:solidFill>
                    <a:schemeClr val="accent6"/>
                  </a:solidFill>
                  <a:latin typeface="+mn-lt"/>
                  <a:ea typeface="ＭＳ Ｐゴシック" charset="0"/>
                  <a:cs typeface="ＭＳ Ｐゴシック" charset="0"/>
                </a:endParaRPr>
              </a:p>
              <a:p>
                <a:pPr algn="ctr">
                  <a:lnSpc>
                    <a:spcPts val="1660"/>
                  </a:lnSpc>
                  <a:defRPr/>
                </a:pPr>
                <a:r>
                  <a:rPr lang="en-GB" dirty="0">
                    <a:solidFill>
                      <a:schemeClr val="accent6"/>
                    </a:solidFill>
                    <a:latin typeface="Arial" charset="0"/>
                    <a:ea typeface="ＭＳ Ｐゴシック" charset="0"/>
                    <a:cs typeface="ＭＳ Ｐゴシック" charset="0"/>
                  </a:rPr>
                  <a:t>switches</a:t>
                </a:r>
              </a:p>
            </p:txBody>
          </p:sp>
          <p:sp>
            <p:nvSpPr>
              <p:cNvPr id="176" name="TextBox 175"/>
              <p:cNvSpPr txBox="1"/>
              <p:nvPr/>
            </p:nvSpPr>
            <p:spPr bwMode="auto">
              <a:xfrm>
                <a:off x="1005421" y="4681538"/>
                <a:ext cx="1317092" cy="52835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lnSpc>
                    <a:spcPts val="1660"/>
                  </a:lnSpc>
                  <a:defRPr/>
                </a:pPr>
                <a:r>
                  <a:rPr lang="en-GB" dirty="0">
                    <a:solidFill>
                      <a:schemeClr val="accent6"/>
                    </a:solidFill>
                    <a:ea typeface="ＭＳ Ｐゴシック" charset="0"/>
                    <a:cs typeface="ＭＳ Ｐゴシック" charset="0"/>
                  </a:rPr>
                  <a:t>A</a:t>
                </a:r>
                <a:r>
                  <a:rPr lang="en-GB" dirty="0" smtClean="0">
                    <a:solidFill>
                      <a:schemeClr val="accent6"/>
                    </a:solidFill>
                    <a:latin typeface="+mn-lt"/>
                    <a:ea typeface="ＭＳ Ｐゴシック" charset="0"/>
                    <a:cs typeface="ＭＳ Ｐゴシック" charset="0"/>
                  </a:rPr>
                  <a:t>ggregation</a:t>
                </a:r>
                <a:endParaRPr lang="en-GB" dirty="0">
                  <a:solidFill>
                    <a:schemeClr val="accent6"/>
                  </a:solidFill>
                  <a:latin typeface="+mn-lt"/>
                  <a:ea typeface="ＭＳ Ｐゴシック" charset="0"/>
                  <a:cs typeface="ＭＳ Ｐゴシック" charset="0"/>
                </a:endParaRPr>
              </a:p>
              <a:p>
                <a:pPr algn="ctr">
                  <a:lnSpc>
                    <a:spcPts val="1660"/>
                  </a:lnSpc>
                  <a:defRPr/>
                </a:pPr>
                <a:r>
                  <a:rPr lang="en-GB" dirty="0">
                    <a:solidFill>
                      <a:schemeClr val="accent6"/>
                    </a:solidFill>
                    <a:latin typeface="Arial" charset="0"/>
                    <a:ea typeface="ＭＳ Ｐゴシック" charset="0"/>
                    <a:cs typeface="ＭＳ Ｐゴシック" charset="0"/>
                  </a:rPr>
                  <a:t>switches</a:t>
                </a:r>
              </a:p>
            </p:txBody>
          </p:sp>
          <p:sp>
            <p:nvSpPr>
              <p:cNvPr id="177" name="TextBox 176"/>
              <p:cNvSpPr txBox="1"/>
              <p:nvPr/>
            </p:nvSpPr>
            <p:spPr bwMode="auto">
              <a:xfrm>
                <a:off x="2571750" y="4017963"/>
                <a:ext cx="1541463" cy="36830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spcBef>
                    <a:spcPts val="0"/>
                  </a:spcBef>
                  <a:defRPr/>
                </a:pPr>
                <a:r>
                  <a:rPr lang="en-GB" dirty="0">
                    <a:solidFill>
                      <a:schemeClr val="accent6"/>
                    </a:solidFill>
                    <a:latin typeface="+mn-lt"/>
                    <a:ea typeface="ＭＳ Ｐゴシック" charset="0"/>
                    <a:cs typeface="ＭＳ Ｐゴシック" charset="0"/>
                  </a:rPr>
                  <a:t>core routers</a:t>
                </a:r>
              </a:p>
            </p:txBody>
          </p:sp>
          <p:sp>
            <p:nvSpPr>
              <p:cNvPr id="178" name="TextBox 177"/>
              <p:cNvSpPr txBox="1"/>
              <p:nvPr/>
            </p:nvSpPr>
            <p:spPr bwMode="auto">
              <a:xfrm>
                <a:off x="1218715" y="5927209"/>
                <a:ext cx="871457" cy="3693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en-GB" dirty="0">
                    <a:solidFill>
                      <a:schemeClr val="accent6"/>
                    </a:solidFill>
                    <a:ea typeface="ＭＳ Ｐゴシック" charset="0"/>
                    <a:cs typeface="ＭＳ Ｐゴシック" charset="0"/>
                  </a:rPr>
                  <a:t>S</a:t>
                </a:r>
                <a:r>
                  <a:rPr lang="en-GB" dirty="0" smtClean="0">
                    <a:solidFill>
                      <a:schemeClr val="accent6"/>
                    </a:solidFill>
                    <a:latin typeface="+mn-lt"/>
                    <a:ea typeface="ＭＳ Ｐゴシック" charset="0"/>
                    <a:cs typeface="ＭＳ Ｐゴシック" charset="0"/>
                  </a:rPr>
                  <a:t>ervers</a:t>
                </a:r>
                <a:endParaRPr lang="en-GB" dirty="0">
                  <a:solidFill>
                    <a:schemeClr val="accent6"/>
                  </a:solidFill>
                  <a:latin typeface="+mn-lt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79" name="TextBox 178"/>
              <p:cNvSpPr txBox="1"/>
              <p:nvPr/>
            </p:nvSpPr>
            <p:spPr bwMode="auto">
              <a:xfrm>
                <a:off x="3314700" y="5286375"/>
                <a:ext cx="565150" cy="36988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r">
                  <a:defRPr/>
                </a:pPr>
                <a:r>
                  <a:rPr lang="en-GB" dirty="0">
                    <a:solidFill>
                      <a:schemeClr val="accent6"/>
                    </a:solidFill>
                    <a:latin typeface="+mn-lt"/>
                    <a:ea typeface="ＭＳ Ｐゴシック" charset="0"/>
                    <a:cs typeface="ＭＳ Ｐゴシック" charset="0"/>
                  </a:rPr>
                  <a:t>pod</a:t>
                </a:r>
              </a:p>
            </p:txBody>
          </p:sp>
          <p:pic>
            <p:nvPicPr>
              <p:cNvPr id="90" name="Picture 89"/>
              <p:cNvPicPr>
                <a:picLocks noChangeAspect="1"/>
              </p:cNvPicPr>
              <p:nvPr/>
            </p:nvPicPr>
            <p:blipFill rotWithShape="1">
              <a:blip r:embed="rId2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extLst/>
              </a:blip>
              <a:srcRect l="-2192" t="20671" r="-1" b="23379"/>
              <a:stretch/>
            </p:blipFill>
            <p:spPr bwMode="auto">
              <a:xfrm>
                <a:off x="2427287" y="3200400"/>
                <a:ext cx="4516438" cy="908356"/>
              </a:xfrm>
              <a:prstGeom prst="rect">
                <a:avLst/>
              </a:prstGeom>
              <a:ln>
                <a:noFill/>
              </a:ln>
            </p:spPr>
          </p:pic>
        </p:grpSp>
        <p:sp>
          <p:nvSpPr>
            <p:cNvPr id="97" name="Rectangle 96"/>
            <p:cNvSpPr/>
            <p:nvPr/>
          </p:nvSpPr>
          <p:spPr bwMode="auto">
            <a:xfrm>
              <a:off x="2497138" y="5330825"/>
              <a:ext cx="277812" cy="271463"/>
            </a:xfrm>
            <a:prstGeom prst="rect">
              <a:avLst/>
            </a:prstGeom>
            <a:solidFill>
              <a:srgbClr val="80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>
                <a:solidFill>
                  <a:srgbClr val="003366"/>
                </a:solidFill>
              </a:endParaRPr>
            </a:p>
          </p:txBody>
        </p:sp>
      </p:grpSp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Congestion in Data </a:t>
            </a:r>
            <a:r>
              <a:rPr lang="en-GB" altLang="en-US" dirty="0" err="1" smtClean="0"/>
              <a:t>Centers</a:t>
            </a:r>
            <a:endParaRPr lang="en-GB" altLang="en-US" dirty="0" smtClean="0"/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457200" y="1466057"/>
            <a:ext cx="8229600" cy="2249600"/>
          </a:xfrm>
        </p:spPr>
        <p:txBody>
          <a:bodyPr>
            <a:normAutofit/>
          </a:bodyPr>
          <a:lstStyle/>
          <a:p>
            <a:r>
              <a:rPr lang="en-GB" altLang="en-US" dirty="0" smtClean="0"/>
              <a:t>1000s of servers connected by commodity switches.</a:t>
            </a:r>
          </a:p>
          <a:p>
            <a:r>
              <a:rPr lang="en-GB" altLang="en-US" dirty="0" smtClean="0"/>
              <a:t>Variety of traffics and application requirements (</a:t>
            </a:r>
            <a:r>
              <a:rPr lang="en-GB" altLang="en-US" dirty="0" err="1" smtClean="0"/>
              <a:t>i.e</a:t>
            </a:r>
            <a:r>
              <a:rPr lang="en-GB" altLang="en-US" dirty="0" smtClean="0"/>
              <a:t>, High throughput vs Low Latency)</a:t>
            </a:r>
          </a:p>
          <a:p>
            <a:r>
              <a:rPr lang="en-GB" altLang="en-US" dirty="0" smtClean="0"/>
              <a:t>Tenants are free to choose their transport protocol.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61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Congestion in Data </a:t>
            </a:r>
            <a:r>
              <a:rPr lang="en-GB" altLang="en-US" dirty="0" err="1" smtClean="0"/>
              <a:t>Centers</a:t>
            </a:r>
            <a:endParaRPr lang="en-GB" altLang="en-US" dirty="0" smtClean="0"/>
          </a:p>
        </p:txBody>
      </p:sp>
      <p:grpSp>
        <p:nvGrpSpPr>
          <p:cNvPr id="48130" name="Group 16"/>
          <p:cNvGrpSpPr>
            <a:grpSpLocks/>
          </p:cNvGrpSpPr>
          <p:nvPr/>
        </p:nvGrpSpPr>
        <p:grpSpPr bwMode="auto">
          <a:xfrm>
            <a:off x="2667000" y="4049713"/>
            <a:ext cx="3505200" cy="2274887"/>
            <a:chOff x="2667000" y="4049713"/>
            <a:chExt cx="3505200" cy="2274887"/>
          </a:xfrm>
        </p:grpSpPr>
        <p:sp>
          <p:nvSpPr>
            <p:cNvPr id="4" name="Rectangle 3"/>
            <p:cNvSpPr/>
            <p:nvPr/>
          </p:nvSpPr>
          <p:spPr>
            <a:xfrm>
              <a:off x="2667000" y="4419600"/>
              <a:ext cx="2362200" cy="1905000"/>
            </a:xfrm>
            <a:prstGeom prst="rect">
              <a:avLst/>
            </a:prstGeom>
            <a:solidFill>
              <a:srgbClr val="81CAE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308350" y="4049713"/>
              <a:ext cx="879475" cy="3698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dirty="0">
                  <a:solidFill>
                    <a:srgbClr val="000090"/>
                  </a:solidFill>
                  <a:latin typeface="+mj-lt"/>
                  <a:ea typeface="ＭＳ Ｐゴシック" charset="0"/>
                  <a:cs typeface="ＭＳ Ｐゴシック" charset="0"/>
                </a:rPr>
                <a:t>switch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149725" y="4659313"/>
              <a:ext cx="1720850" cy="3698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dirty="0">
                  <a:solidFill>
                    <a:srgbClr val="000090"/>
                  </a:solidFill>
                  <a:latin typeface="+mj-lt"/>
                  <a:ea typeface="ＭＳ Ｐゴシック" charset="0"/>
                  <a:cs typeface="ＭＳ Ｐゴシック" charset="0"/>
                </a:rPr>
                <a:t>shared buffer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352800" y="5029200"/>
              <a:ext cx="2819400" cy="685800"/>
            </a:xfrm>
            <a:prstGeom prst="rect">
              <a:avLst/>
            </a:prstGeom>
            <a:solidFill>
              <a:srgbClr val="CE424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</p:grp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6680200" y="4191000"/>
            <a:ext cx="711200" cy="1409700"/>
            <a:chOff x="6680200" y="4191000"/>
            <a:chExt cx="711200" cy="1409700"/>
          </a:xfrm>
        </p:grpSpPr>
        <p:sp>
          <p:nvSpPr>
            <p:cNvPr id="5" name="Right Arrow 4"/>
            <p:cNvSpPr/>
            <p:nvPr/>
          </p:nvSpPr>
          <p:spPr>
            <a:xfrm>
              <a:off x="6705600" y="5143500"/>
              <a:ext cx="685800" cy="457200"/>
            </a:xfrm>
            <a:prstGeom prst="rightArrow">
              <a:avLst/>
            </a:prstGeom>
            <a:solidFill>
              <a:srgbClr val="76BE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80200" y="4191000"/>
              <a:ext cx="671513" cy="369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dirty="0">
                  <a:solidFill>
                    <a:srgbClr val="000090"/>
                  </a:solidFill>
                  <a:latin typeface="+mj-lt"/>
                  <a:ea typeface="ＭＳ Ｐゴシック" charset="0"/>
                  <a:cs typeface="ＭＳ Ｐゴシック" charset="0"/>
                </a:rPr>
                <a:t>links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901410" y="3944645"/>
            <a:ext cx="1500986" cy="2471174"/>
            <a:chOff x="901410" y="3986125"/>
            <a:chExt cx="1410907" cy="2430546"/>
          </a:xfrm>
        </p:grpSpPr>
        <p:sp>
          <p:nvSpPr>
            <p:cNvPr id="6" name="Right Arrow 5"/>
            <p:cNvSpPr/>
            <p:nvPr/>
          </p:nvSpPr>
          <p:spPr>
            <a:xfrm>
              <a:off x="1524000" y="5029200"/>
              <a:ext cx="685800" cy="609600"/>
            </a:xfrm>
            <a:prstGeom prst="rightArrow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75280" y="4016531"/>
              <a:ext cx="801438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dirty="0" smtClean="0">
                  <a:solidFill>
                    <a:srgbClr val="000090"/>
                  </a:solidFill>
                  <a:latin typeface="+mj-lt"/>
                  <a:ea typeface="ＭＳ Ｐゴシック" charset="0"/>
                  <a:cs typeface="ＭＳ Ｐゴシック" charset="0"/>
                </a:rPr>
                <a:t>DCTCP</a:t>
              </a:r>
              <a:endPara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endParaRPr>
            </a:p>
            <a:p>
              <a:pPr>
                <a:defRPr/>
              </a:pPr>
              <a:r>
                <a:rPr lang="en-GB" dirty="0">
                  <a:solidFill>
                    <a:srgbClr val="000090"/>
                  </a:solidFill>
                  <a:latin typeface="+mj-lt"/>
                  <a:ea typeface="ＭＳ Ｐゴシック" charset="0"/>
                  <a:cs typeface="ＭＳ Ｐゴシック" charset="0"/>
                </a:rPr>
                <a:t>flows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01410" y="5037647"/>
              <a:ext cx="594137" cy="64633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GB" dirty="0" smtClean="0">
                  <a:solidFill>
                    <a:srgbClr val="000090"/>
                  </a:solidFill>
                  <a:latin typeface="+mj-lt"/>
                  <a:ea typeface="ＭＳ Ｐゴシック" charset="0"/>
                  <a:cs typeface="ＭＳ Ｐゴシック" charset="0"/>
                </a:rPr>
                <a:t>TCP </a:t>
              </a:r>
            </a:p>
            <a:p>
              <a:pPr>
                <a:defRPr/>
              </a:pPr>
              <a:r>
                <a:rPr lang="en-GB" dirty="0" smtClean="0">
                  <a:solidFill>
                    <a:srgbClr val="000090"/>
                  </a:solidFill>
                  <a:latin typeface="+mj-lt"/>
                  <a:ea typeface="ＭＳ Ｐゴシック" charset="0"/>
                  <a:cs typeface="ＭＳ Ｐゴシック" charset="0"/>
                </a:rPr>
                <a:t>flow</a:t>
              </a:r>
              <a:endPara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" name="Right Arrow 12"/>
            <p:cNvSpPr/>
            <p:nvPr/>
          </p:nvSpPr>
          <p:spPr>
            <a:xfrm rot="19654869">
              <a:off x="1626517" y="5807888"/>
              <a:ext cx="685800" cy="608783"/>
            </a:xfrm>
            <a:prstGeom prst="rightArrow">
              <a:avLst/>
            </a:prstGeom>
            <a:solidFill>
              <a:srgbClr val="E1A27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16" name="Right Arrow 15"/>
            <p:cNvSpPr/>
            <p:nvPr/>
          </p:nvSpPr>
          <p:spPr>
            <a:xfrm rot="1915508">
              <a:off x="1664441" y="3986125"/>
              <a:ext cx="573349" cy="785612"/>
            </a:xfrm>
            <a:prstGeom prst="rightArrow">
              <a:avLst>
                <a:gd name="adj1" fmla="val 39906"/>
                <a:gd name="adj2" fmla="val 51743"/>
              </a:avLst>
            </a:prstGeom>
            <a:solidFill>
              <a:srgbClr val="9CCE3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</p:grpSp>
      <p:sp>
        <p:nvSpPr>
          <p:cNvPr id="49167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2133600"/>
          </a:xfrm>
        </p:spPr>
        <p:txBody>
          <a:bodyPr>
            <a:normAutofit/>
          </a:bodyPr>
          <a:lstStyle/>
          <a:p>
            <a:r>
              <a:rPr lang="en-GB" altLang="en-US" dirty="0" smtClean="0"/>
              <a:t>Different TCP flavours are not friendly to each other.</a:t>
            </a:r>
            <a:endParaRPr lang="en-GB" altLang="en-US" dirty="0"/>
          </a:p>
          <a:p>
            <a:r>
              <a:rPr lang="en-GB" altLang="en-US" dirty="0" smtClean="0">
                <a:solidFill>
                  <a:srgbClr val="FF0000"/>
                </a:solidFill>
              </a:rPr>
              <a:t>Introduction </a:t>
            </a:r>
            <a:r>
              <a:rPr lang="en-GB" altLang="en-US" dirty="0">
                <a:solidFill>
                  <a:srgbClr val="FF0000"/>
                </a:solidFill>
              </a:rPr>
              <a:t>of new transport </a:t>
            </a:r>
            <a:r>
              <a:rPr lang="en-GB" altLang="en-US" dirty="0" smtClean="0">
                <a:solidFill>
                  <a:srgbClr val="FF0000"/>
                </a:solidFill>
              </a:rPr>
              <a:t>protocols like DCTCP</a:t>
            </a:r>
            <a:r>
              <a:rPr lang="is-IS" altLang="en-US" dirty="0" smtClean="0">
                <a:solidFill>
                  <a:srgbClr val="FF0000"/>
                </a:solidFill>
              </a:rPr>
              <a:t>…</a:t>
            </a:r>
            <a:endParaRPr lang="en-GB" altLang="en-US" dirty="0" smtClean="0">
              <a:solidFill>
                <a:srgbClr val="FF0000"/>
              </a:solidFill>
            </a:endParaRPr>
          </a:p>
          <a:p>
            <a:r>
              <a:rPr lang="en-GB" altLang="en-US" dirty="0" smtClean="0">
                <a:solidFill>
                  <a:srgbClr val="FF0000"/>
                </a:solidFill>
              </a:rPr>
              <a:t>U</a:t>
            </a:r>
            <a:r>
              <a:rPr lang="en-US" altLang="en-US" dirty="0" smtClean="0">
                <a:solidFill>
                  <a:srgbClr val="FF0000"/>
                </a:solidFill>
              </a:rPr>
              <a:t>se of </a:t>
            </a:r>
            <a:r>
              <a:rPr lang="en-GB" altLang="en-US" dirty="0" smtClean="0">
                <a:solidFill>
                  <a:srgbClr val="FF0000"/>
                </a:solidFill>
              </a:rPr>
              <a:t>UDP instead of TCP (</a:t>
            </a:r>
            <a:r>
              <a:rPr lang="en-US" altLang="en-US" dirty="0" smtClean="0">
                <a:solidFill>
                  <a:srgbClr val="FF0000"/>
                </a:solidFill>
              </a:rPr>
              <a:t>e.g., Facebook </a:t>
            </a:r>
            <a:r>
              <a:rPr lang="en-GB" altLang="en-US" dirty="0" smtClean="0">
                <a:solidFill>
                  <a:srgbClr val="FF0000"/>
                </a:solidFill>
              </a:rPr>
              <a:t> </a:t>
            </a:r>
            <a:r>
              <a:rPr lang="en-GB" altLang="en-US" dirty="0" err="1" smtClean="0">
                <a:solidFill>
                  <a:srgbClr val="FF0000"/>
                </a:solidFill>
              </a:rPr>
              <a:t>memcache</a:t>
            </a:r>
            <a:r>
              <a:rPr lang="en-GB" altLang="en-US" dirty="0" smtClean="0">
                <a:solidFill>
                  <a:srgbClr val="FF0000"/>
                </a:solidFill>
              </a:rPr>
              <a:t>).</a:t>
            </a:r>
            <a:endParaRPr lang="en-GB" altLang="en-US" dirty="0">
              <a:solidFill>
                <a:srgbClr val="FF0000"/>
              </a:solidFill>
            </a:endParaRPr>
          </a:p>
          <a:p>
            <a:endParaRPr lang="en-GB" altLang="en-US" dirty="0" smtClean="0"/>
          </a:p>
        </p:txBody>
      </p:sp>
      <p:sp>
        <p:nvSpPr>
          <p:cNvPr id="21" name="TextBox 20"/>
          <p:cNvSpPr txBox="1"/>
          <p:nvPr/>
        </p:nvSpPr>
        <p:spPr bwMode="auto">
          <a:xfrm>
            <a:off x="1000493" y="6059487"/>
            <a:ext cx="599716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 smtClean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UDP</a:t>
            </a:r>
            <a:endParaRPr lang="en-GB" dirty="0">
              <a:solidFill>
                <a:srgbClr val="000090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r>
              <a:rPr lang="en-GB" dirty="0" smtClean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flow</a:t>
            </a:r>
            <a:endParaRPr lang="en-GB" dirty="0">
              <a:solidFill>
                <a:srgbClr val="000090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29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667000" y="2743200"/>
            <a:ext cx="2362200" cy="1905000"/>
          </a:xfrm>
          <a:prstGeom prst="rect">
            <a:avLst/>
          </a:prstGeom>
          <a:solidFill>
            <a:srgbClr val="81C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993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Inter-Protocol Unfairness</a:t>
            </a:r>
          </a:p>
        </p:txBody>
      </p:sp>
      <p:sp>
        <p:nvSpPr>
          <p:cNvPr id="39939" name="Content Placeholder 35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3382962"/>
          </a:xfrm>
        </p:spPr>
        <p:txBody>
          <a:bodyPr/>
          <a:lstStyle/>
          <a:p>
            <a:r>
              <a:rPr lang="en-GB" altLang="en-US" dirty="0" smtClean="0"/>
              <a:t>Impact </a:t>
            </a:r>
            <a:r>
              <a:rPr lang="en-GB" altLang="en-US" dirty="0"/>
              <a:t>of </a:t>
            </a:r>
            <a:r>
              <a:rPr lang="en-GB" altLang="en-US" dirty="0" smtClean="0"/>
              <a:t>different congestion-responsive transport </a:t>
            </a:r>
            <a:r>
              <a:rPr lang="en-GB" altLang="en-US" dirty="0"/>
              <a:t>protocol </a:t>
            </a:r>
            <a:r>
              <a:rPr lang="en-GB" altLang="en-US" dirty="0" smtClean="0"/>
              <a:t>coexistent </a:t>
            </a:r>
            <a:r>
              <a:rPr lang="en-GB" altLang="en-US" dirty="0" smtClean="0">
                <a:sym typeface="Wingdings" panose="05000000000000000000" pitchFamily="2" charset="2"/>
              </a:rPr>
              <a:t> </a:t>
            </a:r>
            <a:r>
              <a:rPr lang="en-GB" altLang="en-US" dirty="0" smtClean="0"/>
              <a:t>unfair </a:t>
            </a:r>
            <a:r>
              <a:rPr lang="en-GB" altLang="en-US" dirty="0"/>
              <a:t>bandwidth </a:t>
            </a:r>
            <a:r>
              <a:rPr lang="en-GB" altLang="en-US" dirty="0" smtClean="0"/>
              <a:t>sharing [1]</a:t>
            </a:r>
            <a:endParaRPr lang="en-GB" altLang="en-US" dirty="0"/>
          </a:p>
        </p:txBody>
      </p:sp>
      <p:sp>
        <p:nvSpPr>
          <p:cNvPr id="7" name="Right Arrow 6"/>
          <p:cNvSpPr/>
          <p:nvPr/>
        </p:nvSpPr>
        <p:spPr>
          <a:xfrm>
            <a:off x="6705600" y="3467100"/>
            <a:ext cx="685800" cy="457200"/>
          </a:xfrm>
          <a:prstGeom prst="rightArrow">
            <a:avLst/>
          </a:prstGeom>
          <a:solidFill>
            <a:srgbClr val="76B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1668016" y="3709652"/>
            <a:ext cx="685800" cy="576023"/>
          </a:xfrm>
          <a:prstGeom prst="rightArrow">
            <a:avLst/>
          </a:prstGeom>
          <a:solidFill>
            <a:schemeClr val="accent1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/>
        </p:spPr>
        <p:txBody>
          <a:bodyPr anchor="ctr"/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2943" y="3639344"/>
            <a:ext cx="68185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TCP</a:t>
            </a:r>
          </a:p>
          <a:p>
            <a:pPr algn="ctr">
              <a:defRPr/>
            </a:pPr>
            <a:r>
              <a:rPr lang="en-GB" dirty="0" smtClean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flows</a:t>
            </a:r>
            <a:endParaRPr lang="en-GB" dirty="0">
              <a:solidFill>
                <a:srgbClr val="000090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308350" y="2373313"/>
            <a:ext cx="88265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router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49725" y="2982913"/>
            <a:ext cx="146565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 smtClean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Shared Buffer</a:t>
            </a:r>
            <a:endParaRPr lang="en-GB" dirty="0">
              <a:solidFill>
                <a:srgbClr val="000090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80200" y="3124200"/>
            <a:ext cx="5588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link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95400" y="5449888"/>
            <a:ext cx="1168400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packets</a:t>
            </a:r>
          </a:p>
          <a:p>
            <a:pPr algn="ctr"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in buffer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352800" y="3352800"/>
            <a:ext cx="2819400" cy="685800"/>
          </a:xfrm>
          <a:prstGeom prst="rect">
            <a:avLst/>
          </a:prstGeom>
          <a:solidFill>
            <a:srgbClr val="CE4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1" name="TextBox 70"/>
          <p:cNvSpPr txBox="1"/>
          <p:nvPr/>
        </p:nvSpPr>
        <p:spPr>
          <a:xfrm>
            <a:off x="339640" y="2743200"/>
            <a:ext cx="151798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 smtClean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DCTCP or UDP</a:t>
            </a:r>
            <a:endParaRPr lang="en-GB" dirty="0">
              <a:solidFill>
                <a:srgbClr val="000090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 algn="ctr">
              <a:defRPr/>
            </a:pPr>
            <a:r>
              <a:rPr lang="en-GB" dirty="0" smtClean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flows</a:t>
            </a:r>
            <a:endParaRPr lang="en-GB" dirty="0">
              <a:solidFill>
                <a:srgbClr val="000090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72" name="Right Arrow 71"/>
          <p:cNvSpPr/>
          <p:nvPr/>
        </p:nvSpPr>
        <p:spPr>
          <a:xfrm>
            <a:off x="1661790" y="2929073"/>
            <a:ext cx="685800" cy="565015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" name="Freeform 1"/>
          <p:cNvSpPr>
            <a:spLocks/>
          </p:cNvSpPr>
          <p:nvPr/>
        </p:nvSpPr>
        <p:spPr bwMode="auto">
          <a:xfrm>
            <a:off x="2489200" y="4927600"/>
            <a:ext cx="5067300" cy="1092200"/>
          </a:xfrm>
          <a:custGeom>
            <a:avLst/>
            <a:gdLst>
              <a:gd name="T0" fmla="*/ 292100 w 5067300"/>
              <a:gd name="T1" fmla="*/ 711200 h 1092200"/>
              <a:gd name="T2" fmla="*/ 1206500 w 5067300"/>
              <a:gd name="T3" fmla="*/ 190500 h 1092200"/>
              <a:gd name="T4" fmla="*/ 1600200 w 5067300"/>
              <a:gd name="T5" fmla="*/ 495300 h 1092200"/>
              <a:gd name="T6" fmla="*/ 2578100 w 5067300"/>
              <a:gd name="T7" fmla="*/ 114300 h 1092200"/>
              <a:gd name="T8" fmla="*/ 3073400 w 5067300"/>
              <a:gd name="T9" fmla="*/ 406400 h 1092200"/>
              <a:gd name="T10" fmla="*/ 4025900 w 5067300"/>
              <a:gd name="T11" fmla="*/ 0 h 1092200"/>
              <a:gd name="T12" fmla="*/ 4521200 w 5067300"/>
              <a:gd name="T13" fmla="*/ 355600 h 1092200"/>
              <a:gd name="T14" fmla="*/ 5041900 w 5067300"/>
              <a:gd name="T15" fmla="*/ 177800 h 1092200"/>
              <a:gd name="T16" fmla="*/ 5067300 w 5067300"/>
              <a:gd name="T17" fmla="*/ 1092200 h 1092200"/>
              <a:gd name="T18" fmla="*/ 0 w 5067300"/>
              <a:gd name="T19" fmla="*/ 1079500 h 1092200"/>
              <a:gd name="T20" fmla="*/ 292100 w 5067300"/>
              <a:gd name="T21" fmla="*/ 711200 h 109220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5067300" h="1092200">
                <a:moveTo>
                  <a:pt x="292100" y="711200"/>
                </a:moveTo>
                <a:lnTo>
                  <a:pt x="1206500" y="190500"/>
                </a:lnTo>
                <a:lnTo>
                  <a:pt x="1600200" y="495300"/>
                </a:lnTo>
                <a:lnTo>
                  <a:pt x="2578100" y="114300"/>
                </a:lnTo>
                <a:lnTo>
                  <a:pt x="3073400" y="406400"/>
                </a:lnTo>
                <a:lnTo>
                  <a:pt x="4025900" y="0"/>
                </a:lnTo>
                <a:lnTo>
                  <a:pt x="4521200" y="355600"/>
                </a:lnTo>
                <a:lnTo>
                  <a:pt x="5041900" y="177800"/>
                </a:lnTo>
                <a:lnTo>
                  <a:pt x="5067300" y="1092200"/>
                </a:lnTo>
                <a:lnTo>
                  <a:pt x="0" y="1079500"/>
                </a:lnTo>
                <a:lnTo>
                  <a:pt x="292100" y="711200"/>
                </a:lnTo>
                <a:close/>
              </a:path>
            </a:pathLst>
          </a:custGeom>
          <a:solidFill>
            <a:srgbClr val="FFC000"/>
          </a:solidFill>
          <a:ln w="9525" cap="flat" cmpd="sng">
            <a:solidFill>
              <a:srgbClr val="B6DCDF"/>
            </a:solidFill>
            <a:prstDash val="solid"/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2565400" y="5756275"/>
            <a:ext cx="5003800" cy="276225"/>
          </a:xfrm>
          <a:custGeom>
            <a:avLst/>
            <a:gdLst>
              <a:gd name="connsiteX0" fmla="*/ 0 w 5003800"/>
              <a:gd name="connsiteY0" fmla="*/ 215900 h 228600"/>
              <a:gd name="connsiteX1" fmla="*/ 469900 w 5003800"/>
              <a:gd name="connsiteY1" fmla="*/ 101600 h 228600"/>
              <a:gd name="connsiteX2" fmla="*/ 736600 w 5003800"/>
              <a:gd name="connsiteY2" fmla="*/ 177800 h 228600"/>
              <a:gd name="connsiteX3" fmla="*/ 1371600 w 5003800"/>
              <a:gd name="connsiteY3" fmla="*/ 50800 h 228600"/>
              <a:gd name="connsiteX4" fmla="*/ 1651000 w 5003800"/>
              <a:gd name="connsiteY4" fmla="*/ 152400 h 228600"/>
              <a:gd name="connsiteX5" fmla="*/ 2235200 w 5003800"/>
              <a:gd name="connsiteY5" fmla="*/ 0 h 228600"/>
              <a:gd name="connsiteX6" fmla="*/ 2908300 w 5003800"/>
              <a:gd name="connsiteY6" fmla="*/ 177800 h 228600"/>
              <a:gd name="connsiteX7" fmla="*/ 3251200 w 5003800"/>
              <a:gd name="connsiteY7" fmla="*/ 76200 h 228600"/>
              <a:gd name="connsiteX8" fmla="*/ 3556000 w 5003800"/>
              <a:gd name="connsiteY8" fmla="*/ 177800 h 228600"/>
              <a:gd name="connsiteX9" fmla="*/ 4203700 w 5003800"/>
              <a:gd name="connsiteY9" fmla="*/ 0 h 228600"/>
              <a:gd name="connsiteX10" fmla="*/ 4826000 w 5003800"/>
              <a:gd name="connsiteY10" fmla="*/ 177800 h 228600"/>
              <a:gd name="connsiteX11" fmla="*/ 5003800 w 5003800"/>
              <a:gd name="connsiteY11" fmla="*/ 88900 h 228600"/>
              <a:gd name="connsiteX12" fmla="*/ 4991100 w 5003800"/>
              <a:gd name="connsiteY12" fmla="*/ 228600 h 228600"/>
              <a:gd name="connsiteX13" fmla="*/ 0 w 5003800"/>
              <a:gd name="connsiteY13" fmla="*/ 215900 h 228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03800" h="228600">
                <a:moveTo>
                  <a:pt x="0" y="215900"/>
                </a:moveTo>
                <a:lnTo>
                  <a:pt x="469900" y="101600"/>
                </a:lnTo>
                <a:lnTo>
                  <a:pt x="736600" y="177800"/>
                </a:lnTo>
                <a:lnTo>
                  <a:pt x="1371600" y="50800"/>
                </a:lnTo>
                <a:lnTo>
                  <a:pt x="1651000" y="152400"/>
                </a:lnTo>
                <a:lnTo>
                  <a:pt x="2235200" y="0"/>
                </a:lnTo>
                <a:lnTo>
                  <a:pt x="2908300" y="177800"/>
                </a:lnTo>
                <a:lnTo>
                  <a:pt x="3251200" y="76200"/>
                </a:lnTo>
                <a:lnTo>
                  <a:pt x="3556000" y="177800"/>
                </a:lnTo>
                <a:lnTo>
                  <a:pt x="4203700" y="0"/>
                </a:lnTo>
                <a:lnTo>
                  <a:pt x="4826000" y="177800"/>
                </a:lnTo>
                <a:lnTo>
                  <a:pt x="5003800" y="88900"/>
                </a:lnTo>
                <a:lnTo>
                  <a:pt x="4991100" y="228600"/>
                </a:lnTo>
                <a:lnTo>
                  <a:pt x="0" y="2159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/>
        </p:spPr>
        <p:txBody>
          <a:bodyPr anchor="ctr"/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9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NS2 simulation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155951"/>
            <a:ext cx="7315199" cy="3200399"/>
          </a:xfrm>
        </p:spPr>
      </p:pic>
      <p:sp>
        <p:nvSpPr>
          <p:cNvPr id="6" name="TextBox 5"/>
          <p:cNvSpPr txBox="1"/>
          <p:nvPr/>
        </p:nvSpPr>
        <p:spPr>
          <a:xfrm>
            <a:off x="571500" y="1501964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 scenario where a tagged TCP flow competes against either same TCP  flavor, DCTCP or UDP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Tagged TCP flow starts at 5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second and continues until 15.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The competing flow starts at 0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second and stops at 10.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826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ECN marking help?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1500" y="1501964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ECN marking allows faster response to congestion.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</a:t>
            </a:r>
            <a:r>
              <a:rPr lang="en-US" sz="2400" dirty="0" smtClean="0"/>
              <a:t>mproves TCP’s performance and smoothens variations.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But is that enough? Still unfair?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276600"/>
            <a:ext cx="7315200" cy="2895600"/>
          </a:xfr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92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 smtClean="0"/>
              <a:t>Recent congestion control schemes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800600"/>
          </a:xfrm>
        </p:spPr>
        <p:txBody>
          <a:bodyPr>
            <a:normAutofit fontScale="92500"/>
          </a:bodyPr>
          <a:lstStyle/>
          <a:p>
            <a:r>
              <a:rPr lang="en-GB" altLang="en-US" dirty="0" smtClean="0"/>
              <a:t>DCTCP </a:t>
            </a:r>
            <a:r>
              <a:rPr lang="en-GB" altLang="en-US" dirty="0" smtClean="0">
                <a:solidFill>
                  <a:srgbClr val="800000"/>
                </a:solidFill>
              </a:rPr>
              <a:t>[</a:t>
            </a:r>
            <a:r>
              <a:rPr lang="en-GB" altLang="en-US" dirty="0" err="1" smtClean="0">
                <a:solidFill>
                  <a:srgbClr val="800000"/>
                </a:solidFill>
              </a:rPr>
              <a:t>Alizadeh</a:t>
            </a:r>
            <a:r>
              <a:rPr lang="en-GB" altLang="en-US" dirty="0" smtClean="0">
                <a:solidFill>
                  <a:srgbClr val="800000"/>
                </a:solidFill>
              </a:rPr>
              <a:t> 2010] </a:t>
            </a:r>
          </a:p>
          <a:p>
            <a:pPr lvl="1"/>
            <a:r>
              <a:rPr lang="en-GB" altLang="en-US" dirty="0" smtClean="0"/>
              <a:t>limits delays by refined ECN scheme to smooth rate variations</a:t>
            </a:r>
          </a:p>
          <a:p>
            <a:r>
              <a:rPr lang="en-GB" altLang="en-US" dirty="0" smtClean="0"/>
              <a:t>D</a:t>
            </a:r>
            <a:r>
              <a:rPr lang="en-GB" altLang="en-US" baseline="30000" dirty="0" smtClean="0"/>
              <a:t>3</a:t>
            </a:r>
            <a:r>
              <a:rPr lang="en-GB" altLang="en-US" dirty="0" smtClean="0"/>
              <a:t> </a:t>
            </a:r>
            <a:r>
              <a:rPr lang="en-GB" altLang="en-US" dirty="0" smtClean="0">
                <a:solidFill>
                  <a:srgbClr val="800000"/>
                </a:solidFill>
              </a:rPr>
              <a:t>[Wilson 2011]</a:t>
            </a:r>
          </a:p>
          <a:p>
            <a:pPr lvl="1"/>
            <a:r>
              <a:rPr lang="en-GB" altLang="en-GB" dirty="0" smtClean="0"/>
              <a:t>“</a:t>
            </a:r>
            <a:r>
              <a:rPr lang="en-GB" altLang="en-US" dirty="0" smtClean="0"/>
              <a:t>deadline driven delivery</a:t>
            </a:r>
            <a:r>
              <a:rPr lang="en-GB" altLang="en-GB" dirty="0" smtClean="0"/>
              <a:t>”</a:t>
            </a:r>
            <a:r>
              <a:rPr lang="en-GB" altLang="en-US" dirty="0" smtClean="0"/>
              <a:t> </a:t>
            </a:r>
          </a:p>
          <a:p>
            <a:r>
              <a:rPr lang="en-GB" altLang="en-US" dirty="0" smtClean="0"/>
              <a:t>D</a:t>
            </a:r>
            <a:r>
              <a:rPr lang="en-GB" altLang="en-US" baseline="30000" dirty="0" smtClean="0"/>
              <a:t>2</a:t>
            </a:r>
            <a:r>
              <a:rPr lang="en-GB" altLang="en-US" dirty="0" smtClean="0"/>
              <a:t>TCP </a:t>
            </a:r>
            <a:r>
              <a:rPr lang="en-GB" altLang="en-US" dirty="0" smtClean="0">
                <a:solidFill>
                  <a:srgbClr val="800000"/>
                </a:solidFill>
              </a:rPr>
              <a:t>[</a:t>
            </a:r>
            <a:r>
              <a:rPr lang="en-GB" altLang="en-US" dirty="0" err="1" smtClean="0">
                <a:solidFill>
                  <a:srgbClr val="800000"/>
                </a:solidFill>
              </a:rPr>
              <a:t>Vamanan</a:t>
            </a:r>
            <a:r>
              <a:rPr lang="en-GB" altLang="en-US" dirty="0" smtClean="0">
                <a:solidFill>
                  <a:srgbClr val="800000"/>
                </a:solidFill>
              </a:rPr>
              <a:t> 2012]</a:t>
            </a:r>
          </a:p>
          <a:p>
            <a:pPr lvl="1"/>
            <a:r>
              <a:rPr lang="en-GB" altLang="en-US" dirty="0" smtClean="0"/>
              <a:t>combines aspects of previous two </a:t>
            </a:r>
          </a:p>
          <a:p>
            <a:r>
              <a:rPr lang="en-GB" altLang="en-US" dirty="0" smtClean="0"/>
              <a:t>PDQ </a:t>
            </a:r>
            <a:r>
              <a:rPr lang="en-GB" altLang="en-US" dirty="0" smtClean="0">
                <a:solidFill>
                  <a:srgbClr val="800000"/>
                </a:solidFill>
              </a:rPr>
              <a:t>[Hong 2012]</a:t>
            </a:r>
          </a:p>
          <a:p>
            <a:pPr lvl="1"/>
            <a:r>
              <a:rPr lang="en-GB" altLang="en-US" dirty="0" smtClean="0"/>
              <a:t>size-based pre-emptive scheduling </a:t>
            </a:r>
          </a:p>
          <a:p>
            <a:r>
              <a:rPr lang="en-GB" altLang="en-US" dirty="0" smtClean="0">
                <a:solidFill>
                  <a:srgbClr val="FF0000"/>
                </a:solidFill>
              </a:rPr>
              <a:t>Evaluations assume all data </a:t>
            </a:r>
            <a:r>
              <a:rPr lang="en-GB" altLang="en-US" dirty="0" err="1" smtClean="0">
                <a:solidFill>
                  <a:srgbClr val="FF0000"/>
                </a:solidFill>
              </a:rPr>
              <a:t>center</a:t>
            </a:r>
            <a:r>
              <a:rPr lang="en-GB" altLang="en-US" dirty="0" smtClean="0">
                <a:solidFill>
                  <a:srgbClr val="FF0000"/>
                </a:solidFill>
              </a:rPr>
              <a:t> flows implement the same recommended </a:t>
            </a:r>
            <a:r>
              <a:rPr lang="en-GB" altLang="en-US" dirty="0" smtClean="0">
                <a:solidFill>
                  <a:srgbClr val="FF0000"/>
                </a:solidFill>
              </a:rPr>
              <a:t>protocol and/or application’s (VMs) cooperation</a:t>
            </a:r>
            <a:endParaRPr lang="en-GB" alt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44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8100" y="313309"/>
            <a:ext cx="9144000" cy="914400"/>
          </a:xfrm>
        </p:spPr>
        <p:txBody>
          <a:bodyPr/>
          <a:lstStyle/>
          <a:p>
            <a:r>
              <a:rPr lang="en-US" dirty="0" smtClean="0"/>
              <a:t>Efficient Solution Requirements</a:t>
            </a:r>
            <a:endParaRPr lang="en-US" dirty="0"/>
          </a:p>
        </p:txBody>
      </p:sp>
      <p:sp>
        <p:nvSpPr>
          <p:cNvPr id="4" name="Rectangle 262"/>
          <p:cNvSpPr>
            <a:spLocks noGrp="1" noChangeArrowheads="1"/>
          </p:cNvSpPr>
          <p:nvPr/>
        </p:nvSpPr>
        <p:spPr bwMode="auto">
          <a:xfrm>
            <a:off x="457200" y="1447800"/>
            <a:ext cx="8153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defTabSz="914400" eaLnBrk="0" hangingPunct="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3200" kern="0" dirty="0" smtClean="0">
                <a:cs typeface="Times New Roman"/>
              </a:rPr>
              <a:t> Independent of the transport protocol.</a:t>
            </a:r>
          </a:p>
          <a:p>
            <a:pPr marL="342900" indent="-342900" defTabSz="914400" eaLnBrk="0" hangingPunct="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3200" kern="0" dirty="0">
                <a:cs typeface="Times New Roman"/>
              </a:rPr>
              <a:t> </a:t>
            </a:r>
            <a:r>
              <a:rPr lang="en-US" sz="3200" kern="0" dirty="0" smtClean="0">
                <a:cs typeface="Times New Roman"/>
              </a:rPr>
              <a:t>Allows the coexistence of different protocols.</a:t>
            </a:r>
          </a:p>
          <a:p>
            <a:pPr marL="342900" indent="-342900" defTabSz="914400" eaLnBrk="0" hangingPunct="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3200" kern="0" dirty="0" smtClean="0">
                <a:cs typeface="Times New Roman"/>
              </a:rPr>
              <a:t> Fits with all TCP/UDP flavors.</a:t>
            </a:r>
          </a:p>
          <a:p>
            <a:pPr marL="342900" indent="-342900" defTabSz="914400" eaLnBrk="0" hangingPunct="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3200" kern="0" dirty="0" smtClean="0">
                <a:cs typeface="Times New Roman"/>
              </a:rPr>
              <a:t> No modifications to the </a:t>
            </a:r>
            <a:r>
              <a:rPr lang="en-US" sz="3200" kern="0" dirty="0" smtClean="0">
                <a:cs typeface="Times New Roman"/>
              </a:rPr>
              <a:t>VM’s </a:t>
            </a:r>
            <a:r>
              <a:rPr lang="en-US" sz="3200" kern="0" dirty="0" smtClean="0">
                <a:cs typeface="Times New Roman"/>
              </a:rPr>
              <a:t>network stack.</a:t>
            </a:r>
          </a:p>
          <a:p>
            <a:pPr marL="342900" indent="-342900" defTabSz="914400" eaLnBrk="0" hangingPunct="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3200" kern="0" dirty="0" smtClean="0">
                <a:cs typeface="Times New Roman"/>
              </a:rPr>
              <a:t> Simple enough for easy deployment</a:t>
            </a:r>
          </a:p>
          <a:p>
            <a:pPr defTabSz="914400" eaLnBrk="0" hangingPunct="0">
              <a:spcBef>
                <a:spcPct val="20000"/>
              </a:spcBef>
              <a:defRPr/>
            </a:pPr>
            <a:endParaRPr lang="en-US" sz="3200" kern="0" dirty="0" smtClean="0">
              <a:cs typeface="Times New Roman"/>
            </a:endParaRPr>
          </a:p>
          <a:p>
            <a:pPr marL="742950" lvl="1" indent="-285750" defTabSz="914400" eaLnBrk="0" hangingPunct="0">
              <a:spcBef>
                <a:spcPct val="25000"/>
              </a:spcBef>
              <a:buClr>
                <a:srgbClr val="000000"/>
              </a:buClr>
              <a:defRPr/>
            </a:pPr>
            <a:endParaRPr lang="en-US" sz="2400" kern="0" dirty="0" smtClean="0">
              <a:solidFill>
                <a:srgbClr val="000000"/>
              </a:solidFill>
              <a:cs typeface="Times New Roman"/>
            </a:endParaRPr>
          </a:p>
          <a:p>
            <a:pPr marL="342900" indent="-342900" defTabSz="914400" eaLnBrk="0" hangingPunct="0">
              <a:spcBef>
                <a:spcPct val="20000"/>
              </a:spcBef>
              <a:buClr>
                <a:srgbClr val="000000"/>
              </a:buClr>
              <a:defRPr/>
            </a:pPr>
            <a:endParaRPr lang="en-US" sz="2400" u="sng" kern="0" dirty="0">
              <a:solidFill>
                <a:srgbClr val="FF0000"/>
              </a:solidFill>
              <a:cs typeface="Times New Roman"/>
            </a:endParaRPr>
          </a:p>
        </p:txBody>
      </p:sp>
      <p:sp useBgFill="1">
        <p:nvSpPr>
          <p:cNvPr id="11" name="Rounded Rectangle 10"/>
          <p:cNvSpPr/>
          <p:nvPr/>
        </p:nvSpPr>
        <p:spPr>
          <a:xfrm>
            <a:off x="457200" y="4596148"/>
            <a:ext cx="8153400" cy="1747903"/>
          </a:xfrm>
          <a:prstGeom prst="roundRect">
            <a:avLst/>
          </a:prstGeom>
          <a:ln w="63500" cap="flat" cmpd="sng" algn="ctr">
            <a:noFill/>
            <a:prstDash val="solid"/>
          </a:ln>
          <a:effectLst>
            <a:innerShdw blurRad="215900">
              <a:prstClr val="black"/>
            </a:inn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/>
        </p:spPr>
        <p:txBody>
          <a:bodyPr anchor="ctr"/>
          <a:lstStyle/>
          <a:p>
            <a:pPr marL="342900" lvl="0" indent="-342900" algn="ctr" defTabSz="9144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0000"/>
                </a:solidFill>
                <a:ea typeface="ＭＳ Ｐゴシック" charset="-128"/>
                <a:cs typeface="Arial"/>
              </a:rPr>
              <a:t>Point to Network layer congestion control, but </a:t>
            </a:r>
            <a:r>
              <a:rPr lang="is-IS" sz="2800" b="1" dirty="0" smtClean="0">
                <a:solidFill>
                  <a:srgbClr val="FF0000"/>
                </a:solidFill>
                <a:ea typeface="ＭＳ Ｐゴシック" charset="-128"/>
                <a:cs typeface="Arial"/>
              </a:rPr>
              <a:t>…</a:t>
            </a:r>
            <a:endParaRPr lang="en-US" sz="2800" b="1" dirty="0" smtClean="0">
              <a:solidFill>
                <a:srgbClr val="FF0000"/>
              </a:solidFill>
              <a:ea typeface="ＭＳ Ｐゴシック" charset="-128"/>
              <a:cs typeface="Arial"/>
            </a:endParaRPr>
          </a:p>
          <a:p>
            <a:pPr marL="342900" lvl="0" indent="-342900" algn="ctr" defTabSz="914400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rgbClr val="FF0000"/>
                </a:solidFill>
                <a:ea typeface="ＭＳ Ｐゴシック" charset="-128"/>
                <a:cs typeface="Arial"/>
              </a:rPr>
              <a:t>The challenge is to achieve all of these Conflicting Requirements.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8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0354889"/>
      </p:ext>
    </p:extLst>
  </p:cSld>
  <p:clrMapOvr>
    <a:masterClrMapping/>
  </p:clrMapOvr>
  <p:transition spd="slow" advTm="2938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HyGenICC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IP Congestion Control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525588"/>
            <a:ext cx="8493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IP congestion control would avoid drawbacks of previous 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ECN is an efficient mechanism for congestion indication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End-host hypervisor regulates the sending rates of the </a:t>
            </a:r>
            <a:r>
              <a:rPr lang="en-US" sz="2400" dirty="0" err="1" smtClean="0"/>
              <a:t>VMs</a:t>
            </a:r>
            <a:endParaRPr lang="en-US" sz="2400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66800" y="3542904"/>
            <a:ext cx="1344386" cy="20900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66800" y="4000104"/>
            <a:ext cx="1344386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Sender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447800" y="3542904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NIC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66800" y="4685904"/>
            <a:ext cx="1344386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Hypervisor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66800" y="5150361"/>
            <a:ext cx="685800" cy="5029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VM1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752600" y="5143104"/>
            <a:ext cx="658586" cy="50292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VM2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010400" y="3535647"/>
            <a:ext cx="1344386" cy="209005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7010400" y="3992847"/>
            <a:ext cx="1344386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Receiver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391400" y="3535647"/>
            <a:ext cx="5334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NIC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010400" y="4678647"/>
            <a:ext cx="1344386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Hypervisor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010400" y="5143104"/>
            <a:ext cx="68580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VM3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699876" y="5148151"/>
            <a:ext cx="65491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VM4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Cloud 21"/>
          <p:cNvSpPr/>
          <p:nvPr/>
        </p:nvSpPr>
        <p:spPr>
          <a:xfrm>
            <a:off x="3581400" y="3695305"/>
            <a:ext cx="2133600" cy="175260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DCN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411186" y="3992847"/>
            <a:ext cx="13988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2667000" y="3542904"/>
            <a:ext cx="762000" cy="4499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2841171" y="3542904"/>
            <a:ext cx="42182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10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Line Callout 1 27"/>
          <p:cNvSpPr/>
          <p:nvPr/>
        </p:nvSpPr>
        <p:spPr>
          <a:xfrm>
            <a:off x="3262993" y="3148250"/>
            <a:ext cx="636814" cy="322083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ECT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18415" y="3513877"/>
            <a:ext cx="762000" cy="4499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5992586" y="3513877"/>
            <a:ext cx="42182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11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Line Callout 1 30"/>
          <p:cNvSpPr/>
          <p:nvPr/>
        </p:nvSpPr>
        <p:spPr>
          <a:xfrm>
            <a:off x="6414408" y="3119223"/>
            <a:ext cx="636814" cy="322083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CE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5560785" y="3967447"/>
            <a:ext cx="13988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5342213" y="5192089"/>
            <a:ext cx="1446327" cy="16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5560785" y="5215677"/>
            <a:ext cx="1019630" cy="4499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867400" y="5215677"/>
            <a:ext cx="42182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5" name="Line Callout 1 44"/>
          <p:cNvSpPr/>
          <p:nvPr/>
        </p:nvSpPr>
        <p:spPr>
          <a:xfrm rot="10800000" flipV="1">
            <a:off x="5408515" y="5867905"/>
            <a:ext cx="578239" cy="376867"/>
          </a:xfrm>
          <a:prstGeom prst="borderCallout1">
            <a:avLst>
              <a:gd name="adj1" fmla="val 18750"/>
              <a:gd name="adj2" fmla="val -8333"/>
              <a:gd name="adj3" fmla="val -37868"/>
              <a:gd name="adj4" fmla="val -303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IPR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H="1">
            <a:off x="2428421" y="5195717"/>
            <a:ext cx="1446327" cy="163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2646993" y="5219305"/>
            <a:ext cx="1019630" cy="4499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2953608" y="5219305"/>
            <a:ext cx="421821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1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2" name="Line Callout 1 51"/>
          <p:cNvSpPr/>
          <p:nvPr/>
        </p:nvSpPr>
        <p:spPr>
          <a:xfrm rot="10800000" flipV="1">
            <a:off x="2494723" y="5871533"/>
            <a:ext cx="578239" cy="376867"/>
          </a:xfrm>
          <a:prstGeom prst="borderCallout1">
            <a:avLst>
              <a:gd name="adj1" fmla="val 18750"/>
              <a:gd name="adj2" fmla="val -8333"/>
              <a:gd name="adj3" fmla="val -37868"/>
              <a:gd name="adj4" fmla="val -303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IPR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771650" y="4318564"/>
            <a:ext cx="614590" cy="35880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111930" y="4307092"/>
            <a:ext cx="614590" cy="358809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051222" y="4327095"/>
            <a:ext cx="1303564" cy="31880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Flow Table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194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26720" y="76200"/>
            <a:ext cx="8229600" cy="990600"/>
          </a:xfrm>
        </p:spPr>
        <p:txBody>
          <a:bodyPr/>
          <a:lstStyle/>
          <a:p>
            <a:r>
              <a:rPr lang="en-US" dirty="0" smtClean="0"/>
              <a:t>Two Key Ideas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990600"/>
            <a:ext cx="8991600" cy="51816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</a:rPr>
              <a:t>Sender monitors congestion feedback and manage per-VM rate limiters.</a:t>
            </a:r>
          </a:p>
          <a:p>
            <a:pPr marL="857250" lvl="1" indent="-457200">
              <a:buFont typeface="Wingdings" panose="05000000000000000000" pitchFamily="2" charset="2"/>
              <a:buChar char="ü"/>
            </a:pPr>
            <a:r>
              <a:rPr lang="en-US" dirty="0" smtClean="0"/>
              <a:t>If congestion feedback received </a:t>
            </a:r>
            <a:r>
              <a:rPr lang="en-US" dirty="0" smtClean="0">
                <a:sym typeface="Wingdings" panose="05000000000000000000" pitchFamily="2" charset="2"/>
              </a:rPr>
              <a:t> adjust rate limiters.</a:t>
            </a:r>
            <a:endParaRPr lang="en-US" dirty="0" smtClean="0"/>
          </a:p>
          <a:p>
            <a:pPr marL="857250" lvl="1" indent="-457200">
              <a:buFont typeface="Wingdings" panose="05000000000000000000" pitchFamily="2" charset="2"/>
              <a:buChar char="ü"/>
            </a:pPr>
            <a:r>
              <a:rPr lang="en-US" dirty="0" err="1" smtClean="0"/>
              <a:t>HyGenICC</a:t>
            </a:r>
            <a:r>
              <a:rPr lang="en-US" dirty="0" smtClean="0"/>
              <a:t> is located at the exit point of all VMs (</a:t>
            </a:r>
            <a:r>
              <a:rPr lang="en-US" dirty="0" err="1" smtClean="0"/>
              <a:t>i.e</a:t>
            </a:r>
            <a:r>
              <a:rPr lang="en-US" dirty="0" smtClean="0"/>
              <a:t>, hypervisor or NIC or between).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>
                <a:solidFill>
                  <a:srgbClr val="FF0000"/>
                </a:solidFill>
              </a:rPr>
              <a:t>Receiver intercepts ECN info (CE) and relays back to senders.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857250" lvl="1" indent="-45720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Keep track of a counter of ECN marks per S-D VMs.</a:t>
            </a:r>
          </a:p>
          <a:p>
            <a:pPr marL="857250" lvl="1" indent="-45720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Set “IPR-bit” as a feedback of ECN on returning packets.</a:t>
            </a:r>
          </a:p>
          <a:p>
            <a:pPr marL="857250" lvl="1" indent="-457200">
              <a:buFont typeface="Wingdings" panose="05000000000000000000" pitchFamily="2" charset="2"/>
              <a:buChar char="ü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Send explicit feedback packet if necessary.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Operations Can be offloaded to the NIC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ECN functionality available in most commodity switches.</a:t>
            </a:r>
          </a:p>
          <a:p>
            <a:pPr marL="857250" lvl="1" indent="-457200">
              <a:buFont typeface="Wingdings" panose="05000000000000000000" pitchFamily="2" charset="2"/>
              <a:buChar char="ü"/>
            </a:pPr>
            <a:endParaRPr lang="en-US" dirty="0" smtClean="0"/>
          </a:p>
          <a:p>
            <a:pPr>
              <a:buNone/>
            </a:pPr>
            <a:endParaRPr lang="en-US" sz="2000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10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648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963"/>
    </mc:Choice>
    <mc:Fallback xmlns="" xmlns:mv="urn:schemas-microsoft-com:mac:vml">
      <mp:transition xmlns:mp="http://schemas.microsoft.com/office/mac/powerpoint/2008/main" spd="slow" advTm="108963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Does </a:t>
            </a:r>
            <a:r>
              <a:rPr lang="en-US" dirty="0" err="1" smtClean="0"/>
              <a:t>HyGenICC</a:t>
            </a:r>
            <a:r>
              <a:rPr lang="en-US" dirty="0" smtClean="0"/>
              <a:t> work?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1501964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Rate limiting can ensure fair bandwidth sharing.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Adapting rate limiters to the extent of the congestion.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But is that enough</a:t>
            </a:r>
            <a:r>
              <a:rPr lang="en-US" sz="2400" dirty="0" smtClean="0"/>
              <a:t>? </a:t>
            </a:r>
            <a:r>
              <a:rPr lang="en-US" sz="2400" dirty="0" smtClean="0"/>
              <a:t>Fairness + </a:t>
            </a:r>
            <a:r>
              <a:rPr lang="en-US" sz="2400" dirty="0" smtClean="0"/>
              <a:t>Work-Conservation is achieved.</a:t>
            </a:r>
            <a:endParaRPr lang="en-US" sz="2400" dirty="0" smtClean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3044030"/>
            <a:ext cx="5867400" cy="3312319"/>
          </a:xfr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03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ECN Responsive VMs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1500" y="1501964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VMs </a:t>
            </a:r>
            <a:r>
              <a:rPr lang="en-US" sz="2400" dirty="0" smtClean="0"/>
              <a:t>react </a:t>
            </a:r>
            <a:r>
              <a:rPr lang="en-US" sz="2400" dirty="0" smtClean="0"/>
              <a:t>to congestion as </a:t>
            </a:r>
            <a:r>
              <a:rPr lang="en-US" sz="2400" dirty="0" smtClean="0"/>
              <a:t>well </a:t>
            </a:r>
            <a:r>
              <a:rPr lang="en-US" sz="2400" dirty="0" smtClean="0">
                <a:sym typeface="Wingdings" panose="05000000000000000000" pitchFamily="2" charset="2"/>
              </a:rPr>
              <a:t></a:t>
            </a:r>
            <a:r>
              <a:rPr lang="en-US" sz="2400" dirty="0" smtClean="0"/>
              <a:t> </a:t>
            </a:r>
            <a:r>
              <a:rPr lang="en-US" sz="2400" dirty="0" smtClean="0"/>
              <a:t>smoother and faster </a:t>
            </a:r>
            <a:r>
              <a:rPr lang="en-US" sz="2400" dirty="0" smtClean="0"/>
              <a:t>response.</a:t>
            </a:r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Tenants can </a:t>
            </a:r>
            <a:r>
              <a:rPr lang="en-US" sz="2400" dirty="0" smtClean="0"/>
              <a:t>manage ECN markings in their overlay networks.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239527"/>
            <a:ext cx="6400800" cy="3299385"/>
          </a:xfr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6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HyGenICC</a:t>
            </a:r>
            <a:r>
              <a:rPr lang="en-US" dirty="0" smtClean="0"/>
              <a:t> with more senders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1500" y="13904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Number of sources are increased to 7 competing against TCP.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Converges to the fair-share with full link utilization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But is it converging fast? &lt;1 sec convergence is not bad for long-lived flows lasting 10-100s of seconds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150115"/>
            <a:ext cx="6019800" cy="3327626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24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Why </a:t>
            </a:r>
            <a:r>
              <a:rPr lang="en-US" dirty="0" err="1" smtClean="0"/>
              <a:t>HyGenICC</a:t>
            </a:r>
            <a:r>
              <a:rPr lang="en-US" dirty="0" smtClean="0"/>
              <a:t> Works</a:t>
            </a:r>
            <a:endParaRPr lang="en-US" dirty="0"/>
          </a:p>
        </p:txBody>
      </p:sp>
      <p:sp>
        <p:nvSpPr>
          <p:cNvPr id="6" name="Rectangle 85"/>
          <p:cNvSpPr>
            <a:spLocks noGrp="1" noChangeArrowheads="1"/>
          </p:cNvSpPr>
          <p:nvPr>
            <p:ph idx="1"/>
          </p:nvPr>
        </p:nvSpPr>
        <p:spPr bwMode="auto">
          <a:xfrm>
            <a:off x="304800" y="1447800"/>
            <a:ext cx="8382000" cy="490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40">
            <a:prstTxWarp prst="textNoShape">
              <a:avLst/>
            </a:prstTxWarp>
            <a:normAutofit/>
          </a:bodyPr>
          <a:lstStyle/>
          <a:p>
            <a:pPr lvl="0" eaLnBrk="0" hangingPunct="0">
              <a:buFont typeface="+mj-lt"/>
              <a:buAutoNum type="arabicPeriod"/>
              <a:defRPr/>
            </a:pPr>
            <a:r>
              <a:rPr lang="en-US" b="1" kern="0" dirty="0" smtClean="0">
                <a:solidFill>
                  <a:srgbClr val="0000CC"/>
                </a:solidFill>
                <a:cs typeface="Times New Roman"/>
              </a:rPr>
              <a:t>Network Layer Solution</a:t>
            </a:r>
            <a:endParaRPr lang="en-US" sz="2800" kern="0" dirty="0" smtClean="0">
              <a:solidFill>
                <a:srgbClr val="000000"/>
              </a:solidFill>
              <a:cs typeface="Times New Roman"/>
            </a:endParaRPr>
          </a:p>
          <a:p>
            <a:pPr marL="800100" lvl="1" indent="-342900">
              <a:buFont typeface="Wingdings" pitchFamily="2" charset="2"/>
              <a:buChar char="ü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Relies on network layer functions→</a:t>
            </a:r>
            <a:r>
              <a:rPr lang="en-US" dirty="0" smtClean="0">
                <a:solidFill>
                  <a:prstClr val="black"/>
                </a:solidFill>
              </a:rPr>
              <a:t> transport independent.</a:t>
            </a:r>
          </a:p>
          <a:p>
            <a:pPr marL="800100" lvl="1" indent="-342900">
              <a:buFont typeface="Wingdings" pitchFamily="2" charset="2"/>
              <a:buChar char="ü"/>
              <a:defRPr/>
            </a:pPr>
            <a:r>
              <a:rPr lang="en-US" sz="2400" b="1" kern="0" dirty="0" smtClean="0">
                <a:solidFill>
                  <a:srgbClr val="FF0000"/>
                </a:solidFill>
                <a:cs typeface="Times New Roman"/>
              </a:rPr>
              <a:t>Short control loop</a:t>
            </a:r>
            <a:r>
              <a:rPr lang="en-US" b="1" kern="0" dirty="0" smtClean="0">
                <a:solidFill>
                  <a:srgbClr val="FF0000"/>
                </a:solidFill>
                <a:cs typeface="Calibri"/>
              </a:rPr>
              <a:t>→</a:t>
            </a:r>
            <a:r>
              <a:rPr lang="en-US" kern="0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n-US" kern="0" dirty="0" smtClean="0">
                <a:solidFill>
                  <a:srgbClr val="000000"/>
                </a:solidFill>
                <a:cs typeface="Times New Roman"/>
              </a:rPr>
              <a:t>sources react fasters.</a:t>
            </a:r>
            <a:endParaRPr lang="en-US" sz="2800" kern="0" dirty="0" smtClean="0">
              <a:solidFill>
                <a:srgbClr val="000000"/>
              </a:solidFill>
              <a:cs typeface="Times New Roman"/>
            </a:endParaRPr>
          </a:p>
          <a:p>
            <a:pPr marL="342900" indent="-342900" defTabSz="914400" eaLnBrk="0" hangingPunct="0">
              <a:spcBef>
                <a:spcPct val="20000"/>
              </a:spcBef>
              <a:buFont typeface="+mj-lt"/>
              <a:buAutoNum type="arabicPeriod"/>
              <a:defRPr/>
            </a:pPr>
            <a:r>
              <a:rPr lang="en-US" sz="2800" b="1" kern="0" dirty="0" smtClean="0">
                <a:solidFill>
                  <a:srgbClr val="0000CC"/>
                </a:solidFill>
                <a:cs typeface="Times New Roman"/>
              </a:rPr>
              <a:t> </a:t>
            </a:r>
            <a:r>
              <a:rPr lang="en-US" sz="2800" b="1" kern="0" dirty="0" smtClean="0">
                <a:solidFill>
                  <a:srgbClr val="0000CC"/>
                </a:solidFill>
                <a:cs typeface="Times New Roman"/>
              </a:rPr>
              <a:t>Fits </a:t>
            </a:r>
            <a:r>
              <a:rPr lang="en-US" sz="2800" b="1" kern="0" dirty="0" smtClean="0">
                <a:solidFill>
                  <a:srgbClr val="0000CC"/>
                </a:solidFill>
                <a:cs typeface="Times New Roman"/>
              </a:rPr>
              <a:t>all transport protocols</a:t>
            </a:r>
          </a:p>
          <a:p>
            <a:pPr marL="800100" lvl="1" indent="-342900">
              <a:buFont typeface="Wingdings" pitchFamily="2" charset="2"/>
              <a:buChar char="ü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IP </a:t>
            </a:r>
            <a:r>
              <a:rPr lang="en-US" b="1" dirty="0" smtClean="0">
                <a:solidFill>
                  <a:srgbClr val="FF0000"/>
                </a:solidFill>
              </a:rPr>
              <a:t>based approach→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relying on ECN notifications.</a:t>
            </a:r>
            <a:endParaRPr lang="en-US" sz="2000" kern="0" dirty="0" smtClean="0">
              <a:solidFill>
                <a:srgbClr val="000000"/>
              </a:solidFill>
              <a:ea typeface="ＭＳ Ｐゴシック" charset="-128"/>
              <a:cs typeface="Times New Roman"/>
            </a:endParaRPr>
          </a:p>
          <a:p>
            <a:pPr>
              <a:buNone/>
              <a:defRPr/>
            </a:pPr>
            <a:r>
              <a:rPr lang="en-US" sz="2800" b="1" kern="0" dirty="0" smtClean="0">
                <a:solidFill>
                  <a:srgbClr val="0000CC"/>
                </a:solidFill>
                <a:cs typeface="Times New Roman"/>
              </a:rPr>
              <a:t>3.  Simple enough for deployment</a:t>
            </a:r>
          </a:p>
          <a:p>
            <a:pPr marL="800100" lvl="1" indent="-342900">
              <a:buFont typeface="Wingdings" pitchFamily="2" charset="2"/>
              <a:buChar char="ü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Modifies the hypervisor (or NIC)→</a:t>
            </a:r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kern="0" dirty="0" smtClean="0">
                <a:solidFill>
                  <a:srgbClr val="000000"/>
                </a:solidFill>
                <a:cs typeface="Times New Roman"/>
              </a:rPr>
              <a:t>immediate batch to end-host.</a:t>
            </a:r>
          </a:p>
          <a:p>
            <a:pPr marL="800100" lvl="1" indent="-342900">
              <a:buFont typeface="Wingdings" pitchFamily="2" charset="2"/>
              <a:buChar char="ü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Requires function available in commodity switch → no upfront deployment costs.</a:t>
            </a:r>
            <a:endParaRPr lang="en-US" b="1" dirty="0">
              <a:solidFill>
                <a:srgbClr val="FF0000"/>
              </a:solidFill>
            </a:endParaRPr>
          </a:p>
          <a:p>
            <a:pPr>
              <a:buNone/>
              <a:defRPr/>
            </a:pPr>
            <a:endParaRPr lang="en-US" kern="0" dirty="0" smtClean="0">
              <a:solidFill>
                <a:srgbClr val="000000"/>
              </a:solidFill>
              <a:cs typeface="Times New Roman"/>
            </a:endParaRPr>
          </a:p>
          <a:p>
            <a:pPr marL="57150" indent="0">
              <a:buNone/>
              <a:defRPr/>
            </a:pPr>
            <a:endParaRPr lang="en-US" kern="0" dirty="0" smtClean="0">
              <a:solidFill>
                <a:srgbClr val="000000"/>
              </a:solidFill>
              <a:cs typeface="Times New Roman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14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7956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325"/>
    </mc:Choice>
    <mc:Fallback xmlns="" xmlns:mv="urn:schemas-microsoft-com:mac:vml">
      <mp:transition xmlns:mp="http://schemas.microsoft.com/office/mac/powerpoint/2008/main" spd="slow" advTm="43325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6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Thanks – Questions are welcomed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120510" y="3657600"/>
            <a:ext cx="69029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For Further Questions or feedback, kindly reach me at</a:t>
            </a:r>
          </a:p>
          <a:p>
            <a:pPr algn="ctr"/>
            <a:endParaRPr lang="en-US" sz="2400" dirty="0" smtClean="0"/>
          </a:p>
          <a:p>
            <a:pPr algn="ctr"/>
            <a:r>
              <a:rPr lang="en-US" sz="2400" b="1" u="sng" dirty="0" smtClean="0">
                <a:solidFill>
                  <a:srgbClr val="FF0000"/>
                </a:solidFill>
              </a:rPr>
              <a:t>amas@cse.ust.hk</a:t>
            </a:r>
            <a:endParaRPr lang="en-US" sz="24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12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altLang="en-US" sz="2000" dirty="0" smtClean="0">
                <a:solidFill>
                  <a:srgbClr val="800000"/>
                </a:solidFill>
              </a:rPr>
              <a:t>[</a:t>
            </a:r>
            <a:r>
              <a:rPr lang="en-GB" altLang="en-US" sz="2000" dirty="0" err="1" smtClean="0">
                <a:solidFill>
                  <a:srgbClr val="800000"/>
                </a:solidFill>
              </a:rPr>
              <a:t>Irteza</a:t>
            </a:r>
            <a:r>
              <a:rPr lang="en-GB" altLang="en-US" sz="2000" dirty="0" smtClean="0">
                <a:solidFill>
                  <a:srgbClr val="800000"/>
                </a:solidFill>
              </a:rPr>
              <a:t> 2014] </a:t>
            </a:r>
            <a:r>
              <a:rPr lang="en-US" sz="2000" dirty="0" err="1" smtClean="0"/>
              <a:t>Irteza</a:t>
            </a:r>
            <a:r>
              <a:rPr lang="en-US" sz="2000" dirty="0"/>
              <a:t>, S. M., Ahmed, A., </a:t>
            </a:r>
            <a:r>
              <a:rPr lang="en-US" sz="2000" dirty="0" err="1"/>
              <a:t>Farrukh</a:t>
            </a:r>
            <a:r>
              <a:rPr lang="en-US" sz="2000" dirty="0"/>
              <a:t>, S., </a:t>
            </a:r>
            <a:r>
              <a:rPr lang="en-US" sz="2000" dirty="0" err="1"/>
              <a:t>Memon</a:t>
            </a:r>
            <a:r>
              <a:rPr lang="en-US" sz="2000" dirty="0"/>
              <a:t>, B. N., &amp; </a:t>
            </a:r>
            <a:r>
              <a:rPr lang="en-US" sz="2000" dirty="0" err="1"/>
              <a:t>Qazi</a:t>
            </a:r>
            <a:r>
              <a:rPr lang="en-US" sz="2000" dirty="0"/>
              <a:t>, I. A. (2014). On the coexistence of transport protocols in data centers. In </a:t>
            </a:r>
            <a:r>
              <a:rPr lang="en-US" sz="2000" i="1" dirty="0"/>
              <a:t>2014 IEEE International Conference on Communications (ICC)</a:t>
            </a:r>
            <a:r>
              <a:rPr lang="en-US" sz="2000" dirty="0"/>
              <a:t> (pp. 3203–3208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r>
              <a:rPr lang="en-GB" altLang="en-US" sz="2000" dirty="0" smtClean="0">
                <a:solidFill>
                  <a:srgbClr val="800000"/>
                </a:solidFill>
              </a:rPr>
              <a:t>[</a:t>
            </a:r>
            <a:r>
              <a:rPr lang="en-GB" altLang="en-US" sz="2000" dirty="0" err="1">
                <a:solidFill>
                  <a:srgbClr val="800000"/>
                </a:solidFill>
              </a:rPr>
              <a:t>Alizadeh</a:t>
            </a:r>
            <a:r>
              <a:rPr lang="en-GB" altLang="en-US" sz="2000" dirty="0">
                <a:solidFill>
                  <a:srgbClr val="800000"/>
                </a:solidFill>
              </a:rPr>
              <a:t> 2010] </a:t>
            </a:r>
            <a:r>
              <a:rPr lang="en-GB" altLang="en-US" sz="2000" dirty="0" smtClean="0">
                <a:solidFill>
                  <a:srgbClr val="800000"/>
                </a:solidFill>
              </a:rPr>
              <a:t> </a:t>
            </a:r>
            <a:r>
              <a:rPr lang="en-US" sz="2000" dirty="0" smtClean="0"/>
              <a:t>M</a:t>
            </a:r>
            <a:r>
              <a:rPr lang="en-US" sz="2000" dirty="0"/>
              <a:t>. </a:t>
            </a:r>
            <a:r>
              <a:rPr lang="en-US" sz="2000" dirty="0" err="1"/>
              <a:t>Alizadeh</a:t>
            </a:r>
            <a:r>
              <a:rPr lang="en-US" sz="2000" dirty="0"/>
              <a:t>, A. Greenberg, D. A. </a:t>
            </a:r>
            <a:r>
              <a:rPr lang="en-US" sz="2000" dirty="0" err="1"/>
              <a:t>Maltz</a:t>
            </a:r>
            <a:r>
              <a:rPr lang="en-US" sz="2000" dirty="0"/>
              <a:t>, J. </a:t>
            </a:r>
            <a:r>
              <a:rPr lang="en-US" sz="2000" dirty="0" err="1"/>
              <a:t>Padhye</a:t>
            </a:r>
            <a:r>
              <a:rPr lang="en-US" sz="2000" dirty="0"/>
              <a:t>, P. </a:t>
            </a:r>
            <a:r>
              <a:rPr lang="en-US" sz="2000" dirty="0" smtClean="0"/>
              <a:t>Patel, B</a:t>
            </a:r>
            <a:r>
              <a:rPr lang="en-US" sz="2000" dirty="0"/>
              <a:t>. </a:t>
            </a:r>
            <a:r>
              <a:rPr lang="en-US" sz="2000" dirty="0" err="1"/>
              <a:t>Prabhakar</a:t>
            </a:r>
            <a:r>
              <a:rPr lang="en-US" sz="2000" dirty="0"/>
              <a:t>, S. </a:t>
            </a:r>
            <a:r>
              <a:rPr lang="en-US" sz="2000" dirty="0" err="1"/>
              <a:t>Sengupta</a:t>
            </a:r>
            <a:r>
              <a:rPr lang="en-US" sz="2000" dirty="0"/>
              <a:t>, and M. </a:t>
            </a:r>
            <a:r>
              <a:rPr lang="en-US" sz="2000" dirty="0" err="1"/>
              <a:t>Sridharan</a:t>
            </a:r>
            <a:r>
              <a:rPr lang="en-US" sz="2000" dirty="0"/>
              <a:t>, “Data center </a:t>
            </a:r>
            <a:r>
              <a:rPr lang="en-US" sz="2000" dirty="0" smtClean="0"/>
              <a:t>TCP (DCTCP</a:t>
            </a:r>
            <a:r>
              <a:rPr lang="en-US" sz="2000" dirty="0"/>
              <a:t>),” ACM SIGCOMM Computer Communication </a:t>
            </a:r>
            <a:r>
              <a:rPr lang="en-US" sz="2000" dirty="0" smtClean="0"/>
              <a:t>Review, vol</a:t>
            </a:r>
            <a:r>
              <a:rPr lang="en-US" sz="2000" dirty="0"/>
              <a:t>. 40, p. 63, 2010</a:t>
            </a:r>
            <a:r>
              <a:rPr lang="en-US" sz="2000" dirty="0" smtClean="0"/>
              <a:t>.</a:t>
            </a:r>
          </a:p>
          <a:p>
            <a:pPr marL="0" indent="0">
              <a:buNone/>
            </a:pPr>
            <a:r>
              <a:rPr lang="en-GB" altLang="en-US" sz="2000" dirty="0">
                <a:solidFill>
                  <a:srgbClr val="800000"/>
                </a:solidFill>
              </a:rPr>
              <a:t>[Wilson 2011] </a:t>
            </a:r>
            <a:r>
              <a:rPr lang="en-US" sz="2000" dirty="0"/>
              <a:t>Wilson, C., </a:t>
            </a:r>
            <a:r>
              <a:rPr lang="en-US" sz="2000" dirty="0" err="1"/>
              <a:t>Ballani</a:t>
            </a:r>
            <a:r>
              <a:rPr lang="en-US" sz="2000" dirty="0"/>
              <a:t>, H., </a:t>
            </a:r>
            <a:r>
              <a:rPr lang="en-US" sz="2000" dirty="0" err="1"/>
              <a:t>Karagiannis</a:t>
            </a:r>
            <a:r>
              <a:rPr lang="en-US" sz="2000" dirty="0"/>
              <a:t>, T., &amp; </a:t>
            </a:r>
            <a:r>
              <a:rPr lang="en-US" sz="2000" dirty="0" err="1"/>
              <a:t>Rowstron</a:t>
            </a:r>
            <a:r>
              <a:rPr lang="en-US" sz="2000" dirty="0"/>
              <a:t>, A. (2011). Better Never than Late: Meeting Deadlines in Datacenter Networks. In </a:t>
            </a:r>
            <a:r>
              <a:rPr lang="en-US" sz="2000" i="1" dirty="0"/>
              <a:t>Proc. ACM Conference on Communications Architectures, Protocols and Applications (SIGCOMM’11</a:t>
            </a:r>
            <a:r>
              <a:rPr lang="en-US" sz="2000" i="1" dirty="0" smtClean="0"/>
              <a:t>).</a:t>
            </a:r>
            <a:endParaRPr lang="en-US" sz="2000" dirty="0" smtClean="0"/>
          </a:p>
          <a:p>
            <a:pPr marL="0" indent="0">
              <a:buNone/>
            </a:pPr>
            <a:r>
              <a:rPr lang="en-GB" altLang="en-US" sz="2000" dirty="0">
                <a:solidFill>
                  <a:srgbClr val="800000"/>
                </a:solidFill>
              </a:rPr>
              <a:t>[</a:t>
            </a:r>
            <a:r>
              <a:rPr lang="en-GB" altLang="en-US" sz="2000" dirty="0" err="1" smtClean="0">
                <a:solidFill>
                  <a:srgbClr val="800000"/>
                </a:solidFill>
              </a:rPr>
              <a:t>Vamanan</a:t>
            </a:r>
            <a:r>
              <a:rPr lang="en-GB" altLang="en-US" sz="2000" dirty="0" smtClean="0">
                <a:solidFill>
                  <a:srgbClr val="800000"/>
                </a:solidFill>
              </a:rPr>
              <a:t> 2012] </a:t>
            </a:r>
            <a:r>
              <a:rPr lang="en-US" sz="2000" dirty="0" err="1" smtClean="0"/>
              <a:t>Vamanan</a:t>
            </a:r>
            <a:r>
              <a:rPr lang="en-US" sz="2000" dirty="0"/>
              <a:t>, B., Hasan, J., &amp; </a:t>
            </a:r>
            <a:r>
              <a:rPr lang="en-US" sz="2000" dirty="0" err="1"/>
              <a:t>Vijaykumar</a:t>
            </a:r>
            <a:r>
              <a:rPr lang="en-US" sz="2000" dirty="0"/>
              <a:t>, T. N. (2012). Deadline-aware datacenter </a:t>
            </a:r>
            <a:r>
              <a:rPr lang="en-US" sz="2000" dirty="0" err="1"/>
              <a:t>tcp</a:t>
            </a:r>
            <a:r>
              <a:rPr lang="en-US" sz="2000" dirty="0"/>
              <a:t> (D2TCP). </a:t>
            </a:r>
            <a:r>
              <a:rPr lang="en-US" sz="2000" i="1" dirty="0"/>
              <a:t>ACM SIGCOMM Computer </a:t>
            </a:r>
            <a:r>
              <a:rPr lang="en-US" sz="2000" i="1" dirty="0" smtClean="0"/>
              <a:t>Communication</a:t>
            </a:r>
            <a:endParaRPr lang="en-US" sz="2000" dirty="0" smtClean="0"/>
          </a:p>
          <a:p>
            <a:pPr marL="0" indent="0">
              <a:buNone/>
            </a:pPr>
            <a:r>
              <a:rPr lang="en-GB" altLang="en-US" sz="2000" dirty="0" smtClean="0">
                <a:solidFill>
                  <a:srgbClr val="800000"/>
                </a:solidFill>
              </a:rPr>
              <a:t>[Hong 2012</a:t>
            </a:r>
            <a:r>
              <a:rPr lang="en-GB" altLang="en-US" sz="2000" dirty="0">
                <a:solidFill>
                  <a:srgbClr val="800000"/>
                </a:solidFill>
              </a:rPr>
              <a:t>] </a:t>
            </a:r>
            <a:r>
              <a:rPr lang="en-US" sz="2000" dirty="0" smtClean="0"/>
              <a:t>Hong</a:t>
            </a:r>
            <a:r>
              <a:rPr lang="en-US" sz="2000" dirty="0"/>
              <a:t>, C.-Y., Caesar, M., &amp; Godfrey, P. B. (2012). Finishing flows quickly with preemptive scheduling. In </a:t>
            </a:r>
            <a:r>
              <a:rPr lang="en-US" sz="2000" i="1" dirty="0"/>
              <a:t>Proceedings of the ACM SIGCOMM 2012 conference on Applications, technologies, architectures, and protocols for computer communication - SIGCOMM ’12</a:t>
            </a:r>
            <a:r>
              <a:rPr lang="en-US" sz="2000" dirty="0"/>
              <a:t> (p. </a:t>
            </a:r>
            <a:r>
              <a:rPr lang="en-US" sz="2000" dirty="0" smtClean="0"/>
              <a:t>127).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53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2819400" y="4952993"/>
            <a:ext cx="4775200" cy="1066807"/>
            <a:chOff x="2819400" y="4965693"/>
            <a:chExt cx="4775200" cy="1066807"/>
          </a:xfrm>
        </p:grpSpPr>
        <p:grpSp>
          <p:nvGrpSpPr>
            <p:cNvPr id="64" name="Group 63"/>
            <p:cNvGrpSpPr/>
            <p:nvPr/>
          </p:nvGrpSpPr>
          <p:grpSpPr>
            <a:xfrm>
              <a:off x="2819400" y="4965693"/>
              <a:ext cx="4775200" cy="546107"/>
              <a:chOff x="2794000" y="5486393"/>
              <a:chExt cx="4775200" cy="546107"/>
            </a:xfrm>
            <a:solidFill>
              <a:srgbClr val="B3B3B3"/>
            </a:solidFill>
          </p:grpSpPr>
          <p:grpSp>
            <p:nvGrpSpPr>
              <p:cNvPr id="65" name="Group 64"/>
              <p:cNvGrpSpPr/>
              <p:nvPr/>
            </p:nvGrpSpPr>
            <p:grpSpPr>
              <a:xfrm>
                <a:off x="2794000" y="5486393"/>
                <a:ext cx="4762500" cy="533407"/>
                <a:chOff x="2794000" y="5714996"/>
                <a:chExt cx="4762500" cy="304804"/>
              </a:xfrm>
              <a:grpFill/>
              <a:effectLst/>
            </p:grpSpPr>
            <p:sp>
              <p:nvSpPr>
                <p:cNvPr id="67" name="Freeform 66"/>
                <p:cNvSpPr/>
                <p:nvPr/>
              </p:nvSpPr>
              <p:spPr>
                <a:xfrm>
                  <a:off x="2794000" y="5714996"/>
                  <a:ext cx="673100" cy="304800"/>
                </a:xfrm>
                <a:custGeom>
                  <a:avLst/>
                  <a:gdLst>
                    <a:gd name="connsiteX0" fmla="*/ 0 w 673100"/>
                    <a:gd name="connsiteY0" fmla="*/ 304800 h 304800"/>
                    <a:gd name="connsiteX1" fmla="*/ 0 w 673100"/>
                    <a:gd name="connsiteY1" fmla="*/ 304800 h 304800"/>
                    <a:gd name="connsiteX2" fmla="*/ 215900 w 673100"/>
                    <a:gd name="connsiteY2" fmla="*/ 228600 h 304800"/>
                    <a:gd name="connsiteX3" fmla="*/ 317500 w 673100"/>
                    <a:gd name="connsiteY3" fmla="*/ 139700 h 304800"/>
                    <a:gd name="connsiteX4" fmla="*/ 393700 w 673100"/>
                    <a:gd name="connsiteY4" fmla="*/ 0 h 304800"/>
                    <a:gd name="connsiteX5" fmla="*/ 482600 w 673100"/>
                    <a:gd name="connsiteY5" fmla="*/ 114300 h 304800"/>
                    <a:gd name="connsiteX6" fmla="*/ 482600 w 673100"/>
                    <a:gd name="connsiteY6" fmla="*/ 114300 h 304800"/>
                    <a:gd name="connsiteX7" fmla="*/ 673100 w 673100"/>
                    <a:gd name="connsiteY7" fmla="*/ 266700 h 304800"/>
                    <a:gd name="connsiteX8" fmla="*/ 673100 w 673100"/>
                    <a:gd name="connsiteY8" fmla="*/ 26670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3100" h="304800">
                      <a:moveTo>
                        <a:pt x="0" y="304800"/>
                      </a:moveTo>
                      <a:lnTo>
                        <a:pt x="0" y="304800"/>
                      </a:lnTo>
                      <a:lnTo>
                        <a:pt x="215900" y="228600"/>
                      </a:lnTo>
                      <a:lnTo>
                        <a:pt x="317500" y="139700"/>
                      </a:lnTo>
                      <a:lnTo>
                        <a:pt x="393700" y="0"/>
                      </a:lnTo>
                      <a:lnTo>
                        <a:pt x="482600" y="114300"/>
                      </a:lnTo>
                      <a:lnTo>
                        <a:pt x="482600" y="114300"/>
                      </a:lnTo>
                      <a:lnTo>
                        <a:pt x="673100" y="266700"/>
                      </a:lnTo>
                      <a:lnTo>
                        <a:pt x="673100" y="266700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8" name="Freeform 67"/>
                <p:cNvSpPr/>
                <p:nvPr/>
              </p:nvSpPr>
              <p:spPr>
                <a:xfrm>
                  <a:off x="3492500" y="5715000"/>
                  <a:ext cx="673100" cy="304800"/>
                </a:xfrm>
                <a:custGeom>
                  <a:avLst/>
                  <a:gdLst>
                    <a:gd name="connsiteX0" fmla="*/ 0 w 673100"/>
                    <a:gd name="connsiteY0" fmla="*/ 304800 h 304800"/>
                    <a:gd name="connsiteX1" fmla="*/ 0 w 673100"/>
                    <a:gd name="connsiteY1" fmla="*/ 304800 h 304800"/>
                    <a:gd name="connsiteX2" fmla="*/ 215900 w 673100"/>
                    <a:gd name="connsiteY2" fmla="*/ 228600 h 304800"/>
                    <a:gd name="connsiteX3" fmla="*/ 317500 w 673100"/>
                    <a:gd name="connsiteY3" fmla="*/ 139700 h 304800"/>
                    <a:gd name="connsiteX4" fmla="*/ 393700 w 673100"/>
                    <a:gd name="connsiteY4" fmla="*/ 0 h 304800"/>
                    <a:gd name="connsiteX5" fmla="*/ 482600 w 673100"/>
                    <a:gd name="connsiteY5" fmla="*/ 114300 h 304800"/>
                    <a:gd name="connsiteX6" fmla="*/ 482600 w 673100"/>
                    <a:gd name="connsiteY6" fmla="*/ 114300 h 304800"/>
                    <a:gd name="connsiteX7" fmla="*/ 673100 w 673100"/>
                    <a:gd name="connsiteY7" fmla="*/ 266700 h 304800"/>
                    <a:gd name="connsiteX8" fmla="*/ 673100 w 673100"/>
                    <a:gd name="connsiteY8" fmla="*/ 26670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3100" h="304800">
                      <a:moveTo>
                        <a:pt x="0" y="304800"/>
                      </a:moveTo>
                      <a:lnTo>
                        <a:pt x="0" y="304800"/>
                      </a:lnTo>
                      <a:lnTo>
                        <a:pt x="215900" y="228600"/>
                      </a:lnTo>
                      <a:lnTo>
                        <a:pt x="317500" y="139700"/>
                      </a:lnTo>
                      <a:lnTo>
                        <a:pt x="393700" y="0"/>
                      </a:lnTo>
                      <a:lnTo>
                        <a:pt x="482600" y="114300"/>
                      </a:lnTo>
                      <a:lnTo>
                        <a:pt x="482600" y="114300"/>
                      </a:lnTo>
                      <a:lnTo>
                        <a:pt x="673100" y="266700"/>
                      </a:lnTo>
                      <a:lnTo>
                        <a:pt x="673100" y="266700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69" name="Freeform 68"/>
                <p:cNvSpPr/>
                <p:nvPr/>
              </p:nvSpPr>
              <p:spPr>
                <a:xfrm>
                  <a:off x="4191000" y="5715000"/>
                  <a:ext cx="673100" cy="304800"/>
                </a:xfrm>
                <a:custGeom>
                  <a:avLst/>
                  <a:gdLst>
                    <a:gd name="connsiteX0" fmla="*/ 0 w 673100"/>
                    <a:gd name="connsiteY0" fmla="*/ 304800 h 304800"/>
                    <a:gd name="connsiteX1" fmla="*/ 0 w 673100"/>
                    <a:gd name="connsiteY1" fmla="*/ 304800 h 304800"/>
                    <a:gd name="connsiteX2" fmla="*/ 215900 w 673100"/>
                    <a:gd name="connsiteY2" fmla="*/ 228600 h 304800"/>
                    <a:gd name="connsiteX3" fmla="*/ 317500 w 673100"/>
                    <a:gd name="connsiteY3" fmla="*/ 139700 h 304800"/>
                    <a:gd name="connsiteX4" fmla="*/ 393700 w 673100"/>
                    <a:gd name="connsiteY4" fmla="*/ 0 h 304800"/>
                    <a:gd name="connsiteX5" fmla="*/ 482600 w 673100"/>
                    <a:gd name="connsiteY5" fmla="*/ 114300 h 304800"/>
                    <a:gd name="connsiteX6" fmla="*/ 482600 w 673100"/>
                    <a:gd name="connsiteY6" fmla="*/ 114300 h 304800"/>
                    <a:gd name="connsiteX7" fmla="*/ 673100 w 673100"/>
                    <a:gd name="connsiteY7" fmla="*/ 266700 h 304800"/>
                    <a:gd name="connsiteX8" fmla="*/ 673100 w 673100"/>
                    <a:gd name="connsiteY8" fmla="*/ 26670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3100" h="304800">
                      <a:moveTo>
                        <a:pt x="0" y="304800"/>
                      </a:moveTo>
                      <a:lnTo>
                        <a:pt x="0" y="304800"/>
                      </a:lnTo>
                      <a:lnTo>
                        <a:pt x="215900" y="228600"/>
                      </a:lnTo>
                      <a:lnTo>
                        <a:pt x="317500" y="139700"/>
                      </a:lnTo>
                      <a:lnTo>
                        <a:pt x="393700" y="0"/>
                      </a:lnTo>
                      <a:lnTo>
                        <a:pt x="482600" y="114300"/>
                      </a:lnTo>
                      <a:lnTo>
                        <a:pt x="482600" y="114300"/>
                      </a:lnTo>
                      <a:lnTo>
                        <a:pt x="673100" y="266700"/>
                      </a:lnTo>
                      <a:lnTo>
                        <a:pt x="673100" y="266700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70" name="Freeform 69"/>
                <p:cNvSpPr/>
                <p:nvPr/>
              </p:nvSpPr>
              <p:spPr>
                <a:xfrm>
                  <a:off x="4864100" y="5715000"/>
                  <a:ext cx="673100" cy="304800"/>
                </a:xfrm>
                <a:custGeom>
                  <a:avLst/>
                  <a:gdLst>
                    <a:gd name="connsiteX0" fmla="*/ 0 w 673100"/>
                    <a:gd name="connsiteY0" fmla="*/ 304800 h 304800"/>
                    <a:gd name="connsiteX1" fmla="*/ 0 w 673100"/>
                    <a:gd name="connsiteY1" fmla="*/ 304800 h 304800"/>
                    <a:gd name="connsiteX2" fmla="*/ 215900 w 673100"/>
                    <a:gd name="connsiteY2" fmla="*/ 228600 h 304800"/>
                    <a:gd name="connsiteX3" fmla="*/ 317500 w 673100"/>
                    <a:gd name="connsiteY3" fmla="*/ 139700 h 304800"/>
                    <a:gd name="connsiteX4" fmla="*/ 393700 w 673100"/>
                    <a:gd name="connsiteY4" fmla="*/ 0 h 304800"/>
                    <a:gd name="connsiteX5" fmla="*/ 482600 w 673100"/>
                    <a:gd name="connsiteY5" fmla="*/ 114300 h 304800"/>
                    <a:gd name="connsiteX6" fmla="*/ 482600 w 673100"/>
                    <a:gd name="connsiteY6" fmla="*/ 114300 h 304800"/>
                    <a:gd name="connsiteX7" fmla="*/ 673100 w 673100"/>
                    <a:gd name="connsiteY7" fmla="*/ 266700 h 304800"/>
                    <a:gd name="connsiteX8" fmla="*/ 673100 w 673100"/>
                    <a:gd name="connsiteY8" fmla="*/ 26670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3100" h="304800">
                      <a:moveTo>
                        <a:pt x="0" y="304800"/>
                      </a:moveTo>
                      <a:lnTo>
                        <a:pt x="0" y="304800"/>
                      </a:lnTo>
                      <a:lnTo>
                        <a:pt x="215900" y="228600"/>
                      </a:lnTo>
                      <a:lnTo>
                        <a:pt x="317500" y="139700"/>
                      </a:lnTo>
                      <a:lnTo>
                        <a:pt x="393700" y="0"/>
                      </a:lnTo>
                      <a:lnTo>
                        <a:pt x="482600" y="114300"/>
                      </a:lnTo>
                      <a:lnTo>
                        <a:pt x="482600" y="114300"/>
                      </a:lnTo>
                      <a:lnTo>
                        <a:pt x="673100" y="266700"/>
                      </a:lnTo>
                      <a:lnTo>
                        <a:pt x="673100" y="266700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71" name="Freeform 70"/>
                <p:cNvSpPr/>
                <p:nvPr/>
              </p:nvSpPr>
              <p:spPr>
                <a:xfrm>
                  <a:off x="5537200" y="5715000"/>
                  <a:ext cx="673100" cy="304800"/>
                </a:xfrm>
                <a:custGeom>
                  <a:avLst/>
                  <a:gdLst>
                    <a:gd name="connsiteX0" fmla="*/ 0 w 673100"/>
                    <a:gd name="connsiteY0" fmla="*/ 304800 h 304800"/>
                    <a:gd name="connsiteX1" fmla="*/ 0 w 673100"/>
                    <a:gd name="connsiteY1" fmla="*/ 304800 h 304800"/>
                    <a:gd name="connsiteX2" fmla="*/ 215900 w 673100"/>
                    <a:gd name="connsiteY2" fmla="*/ 228600 h 304800"/>
                    <a:gd name="connsiteX3" fmla="*/ 317500 w 673100"/>
                    <a:gd name="connsiteY3" fmla="*/ 139700 h 304800"/>
                    <a:gd name="connsiteX4" fmla="*/ 393700 w 673100"/>
                    <a:gd name="connsiteY4" fmla="*/ 0 h 304800"/>
                    <a:gd name="connsiteX5" fmla="*/ 482600 w 673100"/>
                    <a:gd name="connsiteY5" fmla="*/ 114300 h 304800"/>
                    <a:gd name="connsiteX6" fmla="*/ 482600 w 673100"/>
                    <a:gd name="connsiteY6" fmla="*/ 114300 h 304800"/>
                    <a:gd name="connsiteX7" fmla="*/ 673100 w 673100"/>
                    <a:gd name="connsiteY7" fmla="*/ 266700 h 304800"/>
                    <a:gd name="connsiteX8" fmla="*/ 673100 w 673100"/>
                    <a:gd name="connsiteY8" fmla="*/ 26670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3100" h="304800">
                      <a:moveTo>
                        <a:pt x="0" y="304800"/>
                      </a:moveTo>
                      <a:lnTo>
                        <a:pt x="0" y="304800"/>
                      </a:lnTo>
                      <a:lnTo>
                        <a:pt x="215900" y="228600"/>
                      </a:lnTo>
                      <a:lnTo>
                        <a:pt x="317500" y="139700"/>
                      </a:lnTo>
                      <a:lnTo>
                        <a:pt x="393700" y="0"/>
                      </a:lnTo>
                      <a:lnTo>
                        <a:pt x="482600" y="114300"/>
                      </a:lnTo>
                      <a:lnTo>
                        <a:pt x="482600" y="114300"/>
                      </a:lnTo>
                      <a:lnTo>
                        <a:pt x="673100" y="266700"/>
                      </a:lnTo>
                      <a:lnTo>
                        <a:pt x="673100" y="266700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72" name="Freeform 71"/>
                <p:cNvSpPr/>
                <p:nvPr/>
              </p:nvSpPr>
              <p:spPr>
                <a:xfrm>
                  <a:off x="6210300" y="5715000"/>
                  <a:ext cx="673100" cy="304800"/>
                </a:xfrm>
                <a:custGeom>
                  <a:avLst/>
                  <a:gdLst>
                    <a:gd name="connsiteX0" fmla="*/ 0 w 673100"/>
                    <a:gd name="connsiteY0" fmla="*/ 304800 h 304800"/>
                    <a:gd name="connsiteX1" fmla="*/ 0 w 673100"/>
                    <a:gd name="connsiteY1" fmla="*/ 304800 h 304800"/>
                    <a:gd name="connsiteX2" fmla="*/ 215900 w 673100"/>
                    <a:gd name="connsiteY2" fmla="*/ 228600 h 304800"/>
                    <a:gd name="connsiteX3" fmla="*/ 317500 w 673100"/>
                    <a:gd name="connsiteY3" fmla="*/ 139700 h 304800"/>
                    <a:gd name="connsiteX4" fmla="*/ 393700 w 673100"/>
                    <a:gd name="connsiteY4" fmla="*/ 0 h 304800"/>
                    <a:gd name="connsiteX5" fmla="*/ 482600 w 673100"/>
                    <a:gd name="connsiteY5" fmla="*/ 114300 h 304800"/>
                    <a:gd name="connsiteX6" fmla="*/ 482600 w 673100"/>
                    <a:gd name="connsiteY6" fmla="*/ 114300 h 304800"/>
                    <a:gd name="connsiteX7" fmla="*/ 673100 w 673100"/>
                    <a:gd name="connsiteY7" fmla="*/ 266700 h 304800"/>
                    <a:gd name="connsiteX8" fmla="*/ 673100 w 673100"/>
                    <a:gd name="connsiteY8" fmla="*/ 26670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3100" h="304800">
                      <a:moveTo>
                        <a:pt x="0" y="304800"/>
                      </a:moveTo>
                      <a:lnTo>
                        <a:pt x="0" y="304800"/>
                      </a:lnTo>
                      <a:lnTo>
                        <a:pt x="215900" y="228600"/>
                      </a:lnTo>
                      <a:lnTo>
                        <a:pt x="317500" y="139700"/>
                      </a:lnTo>
                      <a:lnTo>
                        <a:pt x="393700" y="0"/>
                      </a:lnTo>
                      <a:lnTo>
                        <a:pt x="482600" y="114300"/>
                      </a:lnTo>
                      <a:lnTo>
                        <a:pt x="482600" y="114300"/>
                      </a:lnTo>
                      <a:lnTo>
                        <a:pt x="673100" y="266700"/>
                      </a:lnTo>
                      <a:lnTo>
                        <a:pt x="673100" y="266700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73" name="Freeform 72"/>
                <p:cNvSpPr/>
                <p:nvPr/>
              </p:nvSpPr>
              <p:spPr>
                <a:xfrm>
                  <a:off x="6883400" y="5715000"/>
                  <a:ext cx="673100" cy="304800"/>
                </a:xfrm>
                <a:custGeom>
                  <a:avLst/>
                  <a:gdLst>
                    <a:gd name="connsiteX0" fmla="*/ 0 w 673100"/>
                    <a:gd name="connsiteY0" fmla="*/ 304800 h 304800"/>
                    <a:gd name="connsiteX1" fmla="*/ 0 w 673100"/>
                    <a:gd name="connsiteY1" fmla="*/ 304800 h 304800"/>
                    <a:gd name="connsiteX2" fmla="*/ 215900 w 673100"/>
                    <a:gd name="connsiteY2" fmla="*/ 228600 h 304800"/>
                    <a:gd name="connsiteX3" fmla="*/ 317500 w 673100"/>
                    <a:gd name="connsiteY3" fmla="*/ 139700 h 304800"/>
                    <a:gd name="connsiteX4" fmla="*/ 393700 w 673100"/>
                    <a:gd name="connsiteY4" fmla="*/ 0 h 304800"/>
                    <a:gd name="connsiteX5" fmla="*/ 482600 w 673100"/>
                    <a:gd name="connsiteY5" fmla="*/ 114300 h 304800"/>
                    <a:gd name="connsiteX6" fmla="*/ 482600 w 673100"/>
                    <a:gd name="connsiteY6" fmla="*/ 114300 h 304800"/>
                    <a:gd name="connsiteX7" fmla="*/ 673100 w 673100"/>
                    <a:gd name="connsiteY7" fmla="*/ 266700 h 304800"/>
                    <a:gd name="connsiteX8" fmla="*/ 673100 w 673100"/>
                    <a:gd name="connsiteY8" fmla="*/ 26670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3100" h="304800">
                      <a:moveTo>
                        <a:pt x="0" y="304800"/>
                      </a:moveTo>
                      <a:lnTo>
                        <a:pt x="0" y="304800"/>
                      </a:lnTo>
                      <a:lnTo>
                        <a:pt x="215900" y="228600"/>
                      </a:lnTo>
                      <a:lnTo>
                        <a:pt x="317500" y="139700"/>
                      </a:lnTo>
                      <a:lnTo>
                        <a:pt x="393700" y="0"/>
                      </a:lnTo>
                      <a:lnTo>
                        <a:pt x="482600" y="114300"/>
                      </a:lnTo>
                      <a:lnTo>
                        <a:pt x="482600" y="114300"/>
                      </a:lnTo>
                      <a:lnTo>
                        <a:pt x="673100" y="266700"/>
                      </a:lnTo>
                      <a:lnTo>
                        <a:pt x="673100" y="266700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  <p:sp>
            <p:nvSpPr>
              <p:cNvPr id="66" name="Rectangle 65"/>
              <p:cNvSpPr/>
              <p:nvPr/>
            </p:nvSpPr>
            <p:spPr>
              <a:xfrm>
                <a:off x="2844800" y="5956300"/>
                <a:ext cx="4724400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2870200" y="5511800"/>
              <a:ext cx="4724400" cy="520700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9pPr>
            </a:lstStyle>
            <a:p>
              <a:pPr algn="ctr" eaLnBrk="1" hangingPunct="1"/>
              <a:endParaRPr lang="en-GB" altLang="en-US" sz="1800">
                <a:solidFill>
                  <a:srgbClr val="FFFFFF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2667000" y="2743200"/>
            <a:ext cx="2362200" cy="1905000"/>
          </a:xfrm>
          <a:prstGeom prst="rect">
            <a:avLst/>
          </a:prstGeom>
          <a:solidFill>
            <a:srgbClr val="81C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789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err="1" smtClean="0"/>
              <a:t>Int</a:t>
            </a:r>
            <a:r>
              <a:rPr lang="en-US" altLang="en-US" dirty="0" err="1" smtClean="0"/>
              <a:t>ra</a:t>
            </a:r>
            <a:r>
              <a:rPr lang="en-GB" altLang="en-US" dirty="0" smtClean="0"/>
              <a:t>-Protocol Fairness</a:t>
            </a:r>
          </a:p>
        </p:txBody>
      </p:sp>
      <p:sp>
        <p:nvSpPr>
          <p:cNvPr id="37893" name="Content Placeholder 35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609600"/>
          </a:xfrm>
        </p:spPr>
        <p:txBody>
          <a:bodyPr>
            <a:normAutofit/>
          </a:bodyPr>
          <a:lstStyle/>
          <a:p>
            <a:r>
              <a:rPr lang="en-GB" altLang="en-US" dirty="0" smtClean="0"/>
              <a:t>Same protocols are fair to each other</a:t>
            </a:r>
          </a:p>
        </p:txBody>
      </p:sp>
      <p:sp>
        <p:nvSpPr>
          <p:cNvPr id="7" name="Right Arrow 6"/>
          <p:cNvSpPr/>
          <p:nvPr/>
        </p:nvSpPr>
        <p:spPr>
          <a:xfrm>
            <a:off x="6705600" y="3467100"/>
            <a:ext cx="685800" cy="457200"/>
          </a:xfrm>
          <a:prstGeom prst="rightArrow">
            <a:avLst/>
          </a:prstGeom>
          <a:solidFill>
            <a:srgbClr val="76B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" name="Right Arrow 7"/>
          <p:cNvSpPr/>
          <p:nvPr/>
        </p:nvSpPr>
        <p:spPr>
          <a:xfrm rot="19078318">
            <a:off x="1489456" y="3619500"/>
            <a:ext cx="685800" cy="609600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3308350" y="2373313"/>
            <a:ext cx="88265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router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49725" y="2982913"/>
            <a:ext cx="146565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 smtClean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Shared Buffer</a:t>
            </a:r>
            <a:endParaRPr lang="en-GB" dirty="0">
              <a:solidFill>
                <a:srgbClr val="000090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80200" y="3124200"/>
            <a:ext cx="5588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link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95400" y="5449888"/>
            <a:ext cx="1168400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packets</a:t>
            </a:r>
          </a:p>
          <a:p>
            <a:pPr algn="ctr"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in buffer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352800" y="3352800"/>
            <a:ext cx="2819400" cy="685800"/>
          </a:xfrm>
          <a:prstGeom prst="rect">
            <a:avLst/>
          </a:prstGeom>
          <a:solidFill>
            <a:srgbClr val="CE4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1396079" y="4182270"/>
            <a:ext cx="646113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TCP</a:t>
            </a:r>
          </a:p>
          <a:p>
            <a:pPr algn="ctr"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flow</a:t>
            </a:r>
          </a:p>
        </p:txBody>
      </p:sp>
      <p:grpSp>
        <p:nvGrpSpPr>
          <p:cNvPr id="54" name="Group 53"/>
          <p:cNvGrpSpPr>
            <a:grpSpLocks/>
          </p:cNvGrpSpPr>
          <p:nvPr/>
        </p:nvGrpSpPr>
        <p:grpSpPr bwMode="auto">
          <a:xfrm>
            <a:off x="2794000" y="5266944"/>
            <a:ext cx="4775200" cy="765556"/>
            <a:chOff x="2794000" y="5486400"/>
            <a:chExt cx="4775200" cy="546100"/>
          </a:xfrm>
          <a:solidFill>
            <a:schemeClr val="bg2">
              <a:lumMod val="75000"/>
            </a:schemeClr>
          </a:solidFill>
        </p:grpSpPr>
        <p:grpSp>
          <p:nvGrpSpPr>
            <p:cNvPr id="55" name="Group 54"/>
            <p:cNvGrpSpPr/>
            <p:nvPr/>
          </p:nvGrpSpPr>
          <p:grpSpPr>
            <a:xfrm>
              <a:off x="2794000" y="5486400"/>
              <a:ext cx="4762500" cy="533400"/>
              <a:chOff x="2794000" y="5715000"/>
              <a:chExt cx="4762500" cy="304800"/>
            </a:xfrm>
            <a:grpFill/>
            <a:effectLst/>
          </p:grpSpPr>
          <p:sp>
            <p:nvSpPr>
              <p:cNvPr id="57" name="Freeform 56"/>
              <p:cNvSpPr/>
              <p:nvPr/>
            </p:nvSpPr>
            <p:spPr>
              <a:xfrm>
                <a:off x="2794000" y="5715000"/>
                <a:ext cx="673100" cy="304800"/>
              </a:xfrm>
              <a:custGeom>
                <a:avLst/>
                <a:gdLst>
                  <a:gd name="connsiteX0" fmla="*/ 0 w 673100"/>
                  <a:gd name="connsiteY0" fmla="*/ 304800 h 304800"/>
                  <a:gd name="connsiteX1" fmla="*/ 0 w 673100"/>
                  <a:gd name="connsiteY1" fmla="*/ 304800 h 304800"/>
                  <a:gd name="connsiteX2" fmla="*/ 215900 w 673100"/>
                  <a:gd name="connsiteY2" fmla="*/ 228600 h 304800"/>
                  <a:gd name="connsiteX3" fmla="*/ 317500 w 673100"/>
                  <a:gd name="connsiteY3" fmla="*/ 139700 h 304800"/>
                  <a:gd name="connsiteX4" fmla="*/ 393700 w 673100"/>
                  <a:gd name="connsiteY4" fmla="*/ 0 h 304800"/>
                  <a:gd name="connsiteX5" fmla="*/ 482600 w 673100"/>
                  <a:gd name="connsiteY5" fmla="*/ 114300 h 304800"/>
                  <a:gd name="connsiteX6" fmla="*/ 482600 w 673100"/>
                  <a:gd name="connsiteY6" fmla="*/ 114300 h 304800"/>
                  <a:gd name="connsiteX7" fmla="*/ 673100 w 673100"/>
                  <a:gd name="connsiteY7" fmla="*/ 266700 h 304800"/>
                  <a:gd name="connsiteX8" fmla="*/ 673100 w 673100"/>
                  <a:gd name="connsiteY8" fmla="*/ 2667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3100" h="304800">
                    <a:moveTo>
                      <a:pt x="0" y="304800"/>
                    </a:moveTo>
                    <a:lnTo>
                      <a:pt x="0" y="304800"/>
                    </a:lnTo>
                    <a:lnTo>
                      <a:pt x="215900" y="228600"/>
                    </a:lnTo>
                    <a:lnTo>
                      <a:pt x="317500" y="139700"/>
                    </a:lnTo>
                    <a:lnTo>
                      <a:pt x="393700" y="0"/>
                    </a:lnTo>
                    <a:lnTo>
                      <a:pt x="482600" y="114300"/>
                    </a:lnTo>
                    <a:lnTo>
                      <a:pt x="482600" y="114300"/>
                    </a:lnTo>
                    <a:lnTo>
                      <a:pt x="673100" y="266700"/>
                    </a:lnTo>
                    <a:lnTo>
                      <a:pt x="673100" y="26670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GB">
                  <a:solidFill>
                    <a:schemeClr val="lt1"/>
                  </a:solidFill>
                </a:endParaRPr>
              </a:p>
            </p:txBody>
          </p:sp>
          <p:sp>
            <p:nvSpPr>
              <p:cNvPr id="58" name="Freeform 57"/>
              <p:cNvSpPr/>
              <p:nvPr/>
            </p:nvSpPr>
            <p:spPr>
              <a:xfrm>
                <a:off x="3492500" y="5715000"/>
                <a:ext cx="673100" cy="304800"/>
              </a:xfrm>
              <a:custGeom>
                <a:avLst/>
                <a:gdLst>
                  <a:gd name="connsiteX0" fmla="*/ 0 w 673100"/>
                  <a:gd name="connsiteY0" fmla="*/ 304800 h 304800"/>
                  <a:gd name="connsiteX1" fmla="*/ 0 w 673100"/>
                  <a:gd name="connsiteY1" fmla="*/ 304800 h 304800"/>
                  <a:gd name="connsiteX2" fmla="*/ 215900 w 673100"/>
                  <a:gd name="connsiteY2" fmla="*/ 228600 h 304800"/>
                  <a:gd name="connsiteX3" fmla="*/ 317500 w 673100"/>
                  <a:gd name="connsiteY3" fmla="*/ 139700 h 304800"/>
                  <a:gd name="connsiteX4" fmla="*/ 393700 w 673100"/>
                  <a:gd name="connsiteY4" fmla="*/ 0 h 304800"/>
                  <a:gd name="connsiteX5" fmla="*/ 482600 w 673100"/>
                  <a:gd name="connsiteY5" fmla="*/ 114300 h 304800"/>
                  <a:gd name="connsiteX6" fmla="*/ 482600 w 673100"/>
                  <a:gd name="connsiteY6" fmla="*/ 114300 h 304800"/>
                  <a:gd name="connsiteX7" fmla="*/ 673100 w 673100"/>
                  <a:gd name="connsiteY7" fmla="*/ 266700 h 304800"/>
                  <a:gd name="connsiteX8" fmla="*/ 673100 w 673100"/>
                  <a:gd name="connsiteY8" fmla="*/ 2667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3100" h="304800">
                    <a:moveTo>
                      <a:pt x="0" y="304800"/>
                    </a:moveTo>
                    <a:lnTo>
                      <a:pt x="0" y="304800"/>
                    </a:lnTo>
                    <a:lnTo>
                      <a:pt x="215900" y="228600"/>
                    </a:lnTo>
                    <a:lnTo>
                      <a:pt x="317500" y="139700"/>
                    </a:lnTo>
                    <a:lnTo>
                      <a:pt x="393700" y="0"/>
                    </a:lnTo>
                    <a:lnTo>
                      <a:pt x="482600" y="114300"/>
                    </a:lnTo>
                    <a:lnTo>
                      <a:pt x="482600" y="114300"/>
                    </a:lnTo>
                    <a:lnTo>
                      <a:pt x="673100" y="266700"/>
                    </a:lnTo>
                    <a:lnTo>
                      <a:pt x="673100" y="26670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GB">
                  <a:solidFill>
                    <a:schemeClr val="lt1"/>
                  </a:solidFill>
                </a:endParaRPr>
              </a:p>
            </p:txBody>
          </p:sp>
          <p:sp>
            <p:nvSpPr>
              <p:cNvPr id="59" name="Freeform 58"/>
              <p:cNvSpPr/>
              <p:nvPr/>
            </p:nvSpPr>
            <p:spPr>
              <a:xfrm>
                <a:off x="4191000" y="5715000"/>
                <a:ext cx="673100" cy="304800"/>
              </a:xfrm>
              <a:custGeom>
                <a:avLst/>
                <a:gdLst>
                  <a:gd name="connsiteX0" fmla="*/ 0 w 673100"/>
                  <a:gd name="connsiteY0" fmla="*/ 304800 h 304800"/>
                  <a:gd name="connsiteX1" fmla="*/ 0 w 673100"/>
                  <a:gd name="connsiteY1" fmla="*/ 304800 h 304800"/>
                  <a:gd name="connsiteX2" fmla="*/ 215900 w 673100"/>
                  <a:gd name="connsiteY2" fmla="*/ 228600 h 304800"/>
                  <a:gd name="connsiteX3" fmla="*/ 317500 w 673100"/>
                  <a:gd name="connsiteY3" fmla="*/ 139700 h 304800"/>
                  <a:gd name="connsiteX4" fmla="*/ 393700 w 673100"/>
                  <a:gd name="connsiteY4" fmla="*/ 0 h 304800"/>
                  <a:gd name="connsiteX5" fmla="*/ 482600 w 673100"/>
                  <a:gd name="connsiteY5" fmla="*/ 114300 h 304800"/>
                  <a:gd name="connsiteX6" fmla="*/ 482600 w 673100"/>
                  <a:gd name="connsiteY6" fmla="*/ 114300 h 304800"/>
                  <a:gd name="connsiteX7" fmla="*/ 673100 w 673100"/>
                  <a:gd name="connsiteY7" fmla="*/ 266700 h 304800"/>
                  <a:gd name="connsiteX8" fmla="*/ 673100 w 673100"/>
                  <a:gd name="connsiteY8" fmla="*/ 2667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3100" h="304800">
                    <a:moveTo>
                      <a:pt x="0" y="304800"/>
                    </a:moveTo>
                    <a:lnTo>
                      <a:pt x="0" y="304800"/>
                    </a:lnTo>
                    <a:lnTo>
                      <a:pt x="215900" y="228600"/>
                    </a:lnTo>
                    <a:lnTo>
                      <a:pt x="317500" y="139700"/>
                    </a:lnTo>
                    <a:lnTo>
                      <a:pt x="393700" y="0"/>
                    </a:lnTo>
                    <a:lnTo>
                      <a:pt x="482600" y="114300"/>
                    </a:lnTo>
                    <a:lnTo>
                      <a:pt x="482600" y="114300"/>
                    </a:lnTo>
                    <a:lnTo>
                      <a:pt x="673100" y="266700"/>
                    </a:lnTo>
                    <a:lnTo>
                      <a:pt x="673100" y="26670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GB">
                  <a:solidFill>
                    <a:schemeClr val="lt1"/>
                  </a:solidFill>
                </a:endParaRPr>
              </a:p>
            </p:txBody>
          </p:sp>
          <p:sp>
            <p:nvSpPr>
              <p:cNvPr id="60" name="Freeform 59"/>
              <p:cNvSpPr/>
              <p:nvPr/>
            </p:nvSpPr>
            <p:spPr>
              <a:xfrm>
                <a:off x="4864100" y="5715000"/>
                <a:ext cx="673100" cy="304800"/>
              </a:xfrm>
              <a:custGeom>
                <a:avLst/>
                <a:gdLst>
                  <a:gd name="connsiteX0" fmla="*/ 0 w 673100"/>
                  <a:gd name="connsiteY0" fmla="*/ 304800 h 304800"/>
                  <a:gd name="connsiteX1" fmla="*/ 0 w 673100"/>
                  <a:gd name="connsiteY1" fmla="*/ 304800 h 304800"/>
                  <a:gd name="connsiteX2" fmla="*/ 215900 w 673100"/>
                  <a:gd name="connsiteY2" fmla="*/ 228600 h 304800"/>
                  <a:gd name="connsiteX3" fmla="*/ 317500 w 673100"/>
                  <a:gd name="connsiteY3" fmla="*/ 139700 h 304800"/>
                  <a:gd name="connsiteX4" fmla="*/ 393700 w 673100"/>
                  <a:gd name="connsiteY4" fmla="*/ 0 h 304800"/>
                  <a:gd name="connsiteX5" fmla="*/ 482600 w 673100"/>
                  <a:gd name="connsiteY5" fmla="*/ 114300 h 304800"/>
                  <a:gd name="connsiteX6" fmla="*/ 482600 w 673100"/>
                  <a:gd name="connsiteY6" fmla="*/ 114300 h 304800"/>
                  <a:gd name="connsiteX7" fmla="*/ 673100 w 673100"/>
                  <a:gd name="connsiteY7" fmla="*/ 266700 h 304800"/>
                  <a:gd name="connsiteX8" fmla="*/ 673100 w 673100"/>
                  <a:gd name="connsiteY8" fmla="*/ 2667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3100" h="304800">
                    <a:moveTo>
                      <a:pt x="0" y="304800"/>
                    </a:moveTo>
                    <a:lnTo>
                      <a:pt x="0" y="304800"/>
                    </a:lnTo>
                    <a:lnTo>
                      <a:pt x="215900" y="228600"/>
                    </a:lnTo>
                    <a:lnTo>
                      <a:pt x="317500" y="139700"/>
                    </a:lnTo>
                    <a:lnTo>
                      <a:pt x="393700" y="0"/>
                    </a:lnTo>
                    <a:lnTo>
                      <a:pt x="482600" y="114300"/>
                    </a:lnTo>
                    <a:lnTo>
                      <a:pt x="482600" y="114300"/>
                    </a:lnTo>
                    <a:lnTo>
                      <a:pt x="673100" y="266700"/>
                    </a:lnTo>
                    <a:lnTo>
                      <a:pt x="673100" y="26670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GB">
                  <a:solidFill>
                    <a:schemeClr val="lt1"/>
                  </a:solidFill>
                </a:endParaRPr>
              </a:p>
            </p:txBody>
          </p:sp>
          <p:sp>
            <p:nvSpPr>
              <p:cNvPr id="61" name="Freeform 60"/>
              <p:cNvSpPr/>
              <p:nvPr/>
            </p:nvSpPr>
            <p:spPr>
              <a:xfrm>
                <a:off x="5537200" y="5715000"/>
                <a:ext cx="673100" cy="304800"/>
              </a:xfrm>
              <a:custGeom>
                <a:avLst/>
                <a:gdLst>
                  <a:gd name="connsiteX0" fmla="*/ 0 w 673100"/>
                  <a:gd name="connsiteY0" fmla="*/ 304800 h 304800"/>
                  <a:gd name="connsiteX1" fmla="*/ 0 w 673100"/>
                  <a:gd name="connsiteY1" fmla="*/ 304800 h 304800"/>
                  <a:gd name="connsiteX2" fmla="*/ 215900 w 673100"/>
                  <a:gd name="connsiteY2" fmla="*/ 228600 h 304800"/>
                  <a:gd name="connsiteX3" fmla="*/ 317500 w 673100"/>
                  <a:gd name="connsiteY3" fmla="*/ 139700 h 304800"/>
                  <a:gd name="connsiteX4" fmla="*/ 393700 w 673100"/>
                  <a:gd name="connsiteY4" fmla="*/ 0 h 304800"/>
                  <a:gd name="connsiteX5" fmla="*/ 482600 w 673100"/>
                  <a:gd name="connsiteY5" fmla="*/ 114300 h 304800"/>
                  <a:gd name="connsiteX6" fmla="*/ 482600 w 673100"/>
                  <a:gd name="connsiteY6" fmla="*/ 114300 h 304800"/>
                  <a:gd name="connsiteX7" fmla="*/ 673100 w 673100"/>
                  <a:gd name="connsiteY7" fmla="*/ 266700 h 304800"/>
                  <a:gd name="connsiteX8" fmla="*/ 673100 w 673100"/>
                  <a:gd name="connsiteY8" fmla="*/ 2667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3100" h="304800">
                    <a:moveTo>
                      <a:pt x="0" y="304800"/>
                    </a:moveTo>
                    <a:lnTo>
                      <a:pt x="0" y="304800"/>
                    </a:lnTo>
                    <a:lnTo>
                      <a:pt x="215900" y="228600"/>
                    </a:lnTo>
                    <a:lnTo>
                      <a:pt x="317500" y="139700"/>
                    </a:lnTo>
                    <a:lnTo>
                      <a:pt x="393700" y="0"/>
                    </a:lnTo>
                    <a:lnTo>
                      <a:pt x="482600" y="114300"/>
                    </a:lnTo>
                    <a:lnTo>
                      <a:pt x="482600" y="114300"/>
                    </a:lnTo>
                    <a:lnTo>
                      <a:pt x="673100" y="266700"/>
                    </a:lnTo>
                    <a:lnTo>
                      <a:pt x="673100" y="26670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GB">
                  <a:solidFill>
                    <a:schemeClr val="lt1"/>
                  </a:solidFill>
                </a:endParaRPr>
              </a:p>
            </p:txBody>
          </p:sp>
          <p:sp>
            <p:nvSpPr>
              <p:cNvPr id="62" name="Freeform 61"/>
              <p:cNvSpPr/>
              <p:nvPr/>
            </p:nvSpPr>
            <p:spPr>
              <a:xfrm>
                <a:off x="6210300" y="5715000"/>
                <a:ext cx="673100" cy="304800"/>
              </a:xfrm>
              <a:custGeom>
                <a:avLst/>
                <a:gdLst>
                  <a:gd name="connsiteX0" fmla="*/ 0 w 673100"/>
                  <a:gd name="connsiteY0" fmla="*/ 304800 h 304800"/>
                  <a:gd name="connsiteX1" fmla="*/ 0 w 673100"/>
                  <a:gd name="connsiteY1" fmla="*/ 304800 h 304800"/>
                  <a:gd name="connsiteX2" fmla="*/ 215900 w 673100"/>
                  <a:gd name="connsiteY2" fmla="*/ 228600 h 304800"/>
                  <a:gd name="connsiteX3" fmla="*/ 317500 w 673100"/>
                  <a:gd name="connsiteY3" fmla="*/ 139700 h 304800"/>
                  <a:gd name="connsiteX4" fmla="*/ 393700 w 673100"/>
                  <a:gd name="connsiteY4" fmla="*/ 0 h 304800"/>
                  <a:gd name="connsiteX5" fmla="*/ 482600 w 673100"/>
                  <a:gd name="connsiteY5" fmla="*/ 114300 h 304800"/>
                  <a:gd name="connsiteX6" fmla="*/ 482600 w 673100"/>
                  <a:gd name="connsiteY6" fmla="*/ 114300 h 304800"/>
                  <a:gd name="connsiteX7" fmla="*/ 673100 w 673100"/>
                  <a:gd name="connsiteY7" fmla="*/ 266700 h 304800"/>
                  <a:gd name="connsiteX8" fmla="*/ 673100 w 673100"/>
                  <a:gd name="connsiteY8" fmla="*/ 2667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3100" h="304800">
                    <a:moveTo>
                      <a:pt x="0" y="304800"/>
                    </a:moveTo>
                    <a:lnTo>
                      <a:pt x="0" y="304800"/>
                    </a:lnTo>
                    <a:lnTo>
                      <a:pt x="215900" y="228600"/>
                    </a:lnTo>
                    <a:lnTo>
                      <a:pt x="317500" y="139700"/>
                    </a:lnTo>
                    <a:lnTo>
                      <a:pt x="393700" y="0"/>
                    </a:lnTo>
                    <a:lnTo>
                      <a:pt x="482600" y="114300"/>
                    </a:lnTo>
                    <a:lnTo>
                      <a:pt x="482600" y="114300"/>
                    </a:lnTo>
                    <a:lnTo>
                      <a:pt x="673100" y="266700"/>
                    </a:lnTo>
                    <a:lnTo>
                      <a:pt x="673100" y="26670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GB">
                  <a:solidFill>
                    <a:schemeClr val="lt1"/>
                  </a:solidFill>
                </a:endParaRPr>
              </a:p>
            </p:txBody>
          </p:sp>
          <p:sp>
            <p:nvSpPr>
              <p:cNvPr id="63" name="Freeform 62"/>
              <p:cNvSpPr/>
              <p:nvPr/>
            </p:nvSpPr>
            <p:spPr>
              <a:xfrm>
                <a:off x="6883400" y="5715000"/>
                <a:ext cx="673100" cy="304800"/>
              </a:xfrm>
              <a:custGeom>
                <a:avLst/>
                <a:gdLst>
                  <a:gd name="connsiteX0" fmla="*/ 0 w 673100"/>
                  <a:gd name="connsiteY0" fmla="*/ 304800 h 304800"/>
                  <a:gd name="connsiteX1" fmla="*/ 0 w 673100"/>
                  <a:gd name="connsiteY1" fmla="*/ 304800 h 304800"/>
                  <a:gd name="connsiteX2" fmla="*/ 215900 w 673100"/>
                  <a:gd name="connsiteY2" fmla="*/ 228600 h 304800"/>
                  <a:gd name="connsiteX3" fmla="*/ 317500 w 673100"/>
                  <a:gd name="connsiteY3" fmla="*/ 139700 h 304800"/>
                  <a:gd name="connsiteX4" fmla="*/ 393700 w 673100"/>
                  <a:gd name="connsiteY4" fmla="*/ 0 h 304800"/>
                  <a:gd name="connsiteX5" fmla="*/ 482600 w 673100"/>
                  <a:gd name="connsiteY5" fmla="*/ 114300 h 304800"/>
                  <a:gd name="connsiteX6" fmla="*/ 482600 w 673100"/>
                  <a:gd name="connsiteY6" fmla="*/ 114300 h 304800"/>
                  <a:gd name="connsiteX7" fmla="*/ 673100 w 673100"/>
                  <a:gd name="connsiteY7" fmla="*/ 266700 h 304800"/>
                  <a:gd name="connsiteX8" fmla="*/ 673100 w 673100"/>
                  <a:gd name="connsiteY8" fmla="*/ 266700 h 304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3100" h="304800">
                    <a:moveTo>
                      <a:pt x="0" y="304800"/>
                    </a:moveTo>
                    <a:lnTo>
                      <a:pt x="0" y="304800"/>
                    </a:lnTo>
                    <a:lnTo>
                      <a:pt x="215900" y="228600"/>
                    </a:lnTo>
                    <a:lnTo>
                      <a:pt x="317500" y="139700"/>
                    </a:lnTo>
                    <a:lnTo>
                      <a:pt x="393700" y="0"/>
                    </a:lnTo>
                    <a:lnTo>
                      <a:pt x="482600" y="114300"/>
                    </a:lnTo>
                    <a:lnTo>
                      <a:pt x="482600" y="114300"/>
                    </a:lnTo>
                    <a:lnTo>
                      <a:pt x="673100" y="266700"/>
                    </a:lnTo>
                    <a:lnTo>
                      <a:pt x="673100" y="266700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GB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56" name="Rectangle 55"/>
            <p:cNvSpPr/>
            <p:nvPr/>
          </p:nvSpPr>
          <p:spPr>
            <a:xfrm>
              <a:off x="2844800" y="5956300"/>
              <a:ext cx="4724400" cy="76200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GB"/>
            </a:p>
          </p:txBody>
        </p:sp>
      </p:grpSp>
      <p:sp>
        <p:nvSpPr>
          <p:cNvPr id="38" name="Right Arrow 37"/>
          <p:cNvSpPr/>
          <p:nvPr/>
        </p:nvSpPr>
        <p:spPr>
          <a:xfrm rot="1826411">
            <a:off x="1524000" y="2653698"/>
            <a:ext cx="685800" cy="609600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1186243" y="2879960"/>
            <a:ext cx="646113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TCP</a:t>
            </a:r>
          </a:p>
          <a:p>
            <a:pPr algn="ctr"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flow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3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3" name="Group 71"/>
          <p:cNvGrpSpPr>
            <a:grpSpLocks/>
          </p:cNvGrpSpPr>
          <p:nvPr/>
        </p:nvGrpSpPr>
        <p:grpSpPr bwMode="auto">
          <a:xfrm>
            <a:off x="2819400" y="4965700"/>
            <a:ext cx="4775200" cy="1066800"/>
            <a:chOff x="2819400" y="4965700"/>
            <a:chExt cx="4775200" cy="1066800"/>
          </a:xfrm>
        </p:grpSpPr>
        <p:grpSp>
          <p:nvGrpSpPr>
            <p:cNvPr id="73" name="Group 72"/>
            <p:cNvGrpSpPr/>
            <p:nvPr/>
          </p:nvGrpSpPr>
          <p:grpSpPr>
            <a:xfrm>
              <a:off x="2819400" y="4965700"/>
              <a:ext cx="4775200" cy="546100"/>
              <a:chOff x="2794000" y="5486400"/>
              <a:chExt cx="4775200" cy="546100"/>
            </a:xfrm>
            <a:solidFill>
              <a:srgbClr val="B3B3B3"/>
            </a:solidFill>
          </p:grpSpPr>
          <p:grpSp>
            <p:nvGrpSpPr>
              <p:cNvPr id="75" name="Group 74"/>
              <p:cNvGrpSpPr/>
              <p:nvPr/>
            </p:nvGrpSpPr>
            <p:grpSpPr>
              <a:xfrm>
                <a:off x="2794000" y="5486400"/>
                <a:ext cx="4762500" cy="533400"/>
                <a:chOff x="2794000" y="5715000"/>
                <a:chExt cx="4762500" cy="304800"/>
              </a:xfrm>
              <a:grpFill/>
              <a:effectLst/>
            </p:grpSpPr>
            <p:sp>
              <p:nvSpPr>
                <p:cNvPr id="77" name="Freeform 76"/>
                <p:cNvSpPr/>
                <p:nvPr/>
              </p:nvSpPr>
              <p:spPr>
                <a:xfrm>
                  <a:off x="2794000" y="5715000"/>
                  <a:ext cx="673100" cy="304800"/>
                </a:xfrm>
                <a:custGeom>
                  <a:avLst/>
                  <a:gdLst>
                    <a:gd name="connsiteX0" fmla="*/ 0 w 673100"/>
                    <a:gd name="connsiteY0" fmla="*/ 304800 h 304800"/>
                    <a:gd name="connsiteX1" fmla="*/ 0 w 673100"/>
                    <a:gd name="connsiteY1" fmla="*/ 304800 h 304800"/>
                    <a:gd name="connsiteX2" fmla="*/ 215900 w 673100"/>
                    <a:gd name="connsiteY2" fmla="*/ 228600 h 304800"/>
                    <a:gd name="connsiteX3" fmla="*/ 317500 w 673100"/>
                    <a:gd name="connsiteY3" fmla="*/ 139700 h 304800"/>
                    <a:gd name="connsiteX4" fmla="*/ 393700 w 673100"/>
                    <a:gd name="connsiteY4" fmla="*/ 0 h 304800"/>
                    <a:gd name="connsiteX5" fmla="*/ 482600 w 673100"/>
                    <a:gd name="connsiteY5" fmla="*/ 114300 h 304800"/>
                    <a:gd name="connsiteX6" fmla="*/ 482600 w 673100"/>
                    <a:gd name="connsiteY6" fmla="*/ 114300 h 304800"/>
                    <a:gd name="connsiteX7" fmla="*/ 673100 w 673100"/>
                    <a:gd name="connsiteY7" fmla="*/ 266700 h 304800"/>
                    <a:gd name="connsiteX8" fmla="*/ 673100 w 673100"/>
                    <a:gd name="connsiteY8" fmla="*/ 26670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3100" h="304800">
                      <a:moveTo>
                        <a:pt x="0" y="304800"/>
                      </a:moveTo>
                      <a:lnTo>
                        <a:pt x="0" y="304800"/>
                      </a:lnTo>
                      <a:lnTo>
                        <a:pt x="215900" y="228600"/>
                      </a:lnTo>
                      <a:lnTo>
                        <a:pt x="317500" y="139700"/>
                      </a:lnTo>
                      <a:lnTo>
                        <a:pt x="393700" y="0"/>
                      </a:lnTo>
                      <a:lnTo>
                        <a:pt x="482600" y="114300"/>
                      </a:lnTo>
                      <a:lnTo>
                        <a:pt x="482600" y="114300"/>
                      </a:lnTo>
                      <a:lnTo>
                        <a:pt x="673100" y="266700"/>
                      </a:lnTo>
                      <a:lnTo>
                        <a:pt x="673100" y="266700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78" name="Freeform 77"/>
                <p:cNvSpPr/>
                <p:nvPr/>
              </p:nvSpPr>
              <p:spPr>
                <a:xfrm>
                  <a:off x="3492500" y="5715000"/>
                  <a:ext cx="673100" cy="304800"/>
                </a:xfrm>
                <a:custGeom>
                  <a:avLst/>
                  <a:gdLst>
                    <a:gd name="connsiteX0" fmla="*/ 0 w 673100"/>
                    <a:gd name="connsiteY0" fmla="*/ 304800 h 304800"/>
                    <a:gd name="connsiteX1" fmla="*/ 0 w 673100"/>
                    <a:gd name="connsiteY1" fmla="*/ 304800 h 304800"/>
                    <a:gd name="connsiteX2" fmla="*/ 215900 w 673100"/>
                    <a:gd name="connsiteY2" fmla="*/ 228600 h 304800"/>
                    <a:gd name="connsiteX3" fmla="*/ 317500 w 673100"/>
                    <a:gd name="connsiteY3" fmla="*/ 139700 h 304800"/>
                    <a:gd name="connsiteX4" fmla="*/ 393700 w 673100"/>
                    <a:gd name="connsiteY4" fmla="*/ 0 h 304800"/>
                    <a:gd name="connsiteX5" fmla="*/ 482600 w 673100"/>
                    <a:gd name="connsiteY5" fmla="*/ 114300 h 304800"/>
                    <a:gd name="connsiteX6" fmla="*/ 482600 w 673100"/>
                    <a:gd name="connsiteY6" fmla="*/ 114300 h 304800"/>
                    <a:gd name="connsiteX7" fmla="*/ 673100 w 673100"/>
                    <a:gd name="connsiteY7" fmla="*/ 266700 h 304800"/>
                    <a:gd name="connsiteX8" fmla="*/ 673100 w 673100"/>
                    <a:gd name="connsiteY8" fmla="*/ 26670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3100" h="304800">
                      <a:moveTo>
                        <a:pt x="0" y="304800"/>
                      </a:moveTo>
                      <a:lnTo>
                        <a:pt x="0" y="304800"/>
                      </a:lnTo>
                      <a:lnTo>
                        <a:pt x="215900" y="228600"/>
                      </a:lnTo>
                      <a:lnTo>
                        <a:pt x="317500" y="139700"/>
                      </a:lnTo>
                      <a:lnTo>
                        <a:pt x="393700" y="0"/>
                      </a:lnTo>
                      <a:lnTo>
                        <a:pt x="482600" y="114300"/>
                      </a:lnTo>
                      <a:lnTo>
                        <a:pt x="482600" y="114300"/>
                      </a:lnTo>
                      <a:lnTo>
                        <a:pt x="673100" y="266700"/>
                      </a:lnTo>
                      <a:lnTo>
                        <a:pt x="673100" y="266700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79" name="Freeform 78"/>
                <p:cNvSpPr/>
                <p:nvPr/>
              </p:nvSpPr>
              <p:spPr>
                <a:xfrm>
                  <a:off x="4191000" y="5715000"/>
                  <a:ext cx="673100" cy="304800"/>
                </a:xfrm>
                <a:custGeom>
                  <a:avLst/>
                  <a:gdLst>
                    <a:gd name="connsiteX0" fmla="*/ 0 w 673100"/>
                    <a:gd name="connsiteY0" fmla="*/ 304800 h 304800"/>
                    <a:gd name="connsiteX1" fmla="*/ 0 w 673100"/>
                    <a:gd name="connsiteY1" fmla="*/ 304800 h 304800"/>
                    <a:gd name="connsiteX2" fmla="*/ 215900 w 673100"/>
                    <a:gd name="connsiteY2" fmla="*/ 228600 h 304800"/>
                    <a:gd name="connsiteX3" fmla="*/ 317500 w 673100"/>
                    <a:gd name="connsiteY3" fmla="*/ 139700 h 304800"/>
                    <a:gd name="connsiteX4" fmla="*/ 393700 w 673100"/>
                    <a:gd name="connsiteY4" fmla="*/ 0 h 304800"/>
                    <a:gd name="connsiteX5" fmla="*/ 482600 w 673100"/>
                    <a:gd name="connsiteY5" fmla="*/ 114300 h 304800"/>
                    <a:gd name="connsiteX6" fmla="*/ 482600 w 673100"/>
                    <a:gd name="connsiteY6" fmla="*/ 114300 h 304800"/>
                    <a:gd name="connsiteX7" fmla="*/ 673100 w 673100"/>
                    <a:gd name="connsiteY7" fmla="*/ 266700 h 304800"/>
                    <a:gd name="connsiteX8" fmla="*/ 673100 w 673100"/>
                    <a:gd name="connsiteY8" fmla="*/ 26670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3100" h="304800">
                      <a:moveTo>
                        <a:pt x="0" y="304800"/>
                      </a:moveTo>
                      <a:lnTo>
                        <a:pt x="0" y="304800"/>
                      </a:lnTo>
                      <a:lnTo>
                        <a:pt x="215900" y="228600"/>
                      </a:lnTo>
                      <a:lnTo>
                        <a:pt x="317500" y="139700"/>
                      </a:lnTo>
                      <a:lnTo>
                        <a:pt x="393700" y="0"/>
                      </a:lnTo>
                      <a:lnTo>
                        <a:pt x="482600" y="114300"/>
                      </a:lnTo>
                      <a:lnTo>
                        <a:pt x="482600" y="114300"/>
                      </a:lnTo>
                      <a:lnTo>
                        <a:pt x="673100" y="266700"/>
                      </a:lnTo>
                      <a:lnTo>
                        <a:pt x="673100" y="266700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80" name="Freeform 79"/>
                <p:cNvSpPr/>
                <p:nvPr/>
              </p:nvSpPr>
              <p:spPr>
                <a:xfrm>
                  <a:off x="4864100" y="5715000"/>
                  <a:ext cx="673100" cy="304800"/>
                </a:xfrm>
                <a:custGeom>
                  <a:avLst/>
                  <a:gdLst>
                    <a:gd name="connsiteX0" fmla="*/ 0 w 673100"/>
                    <a:gd name="connsiteY0" fmla="*/ 304800 h 304800"/>
                    <a:gd name="connsiteX1" fmla="*/ 0 w 673100"/>
                    <a:gd name="connsiteY1" fmla="*/ 304800 h 304800"/>
                    <a:gd name="connsiteX2" fmla="*/ 215900 w 673100"/>
                    <a:gd name="connsiteY2" fmla="*/ 228600 h 304800"/>
                    <a:gd name="connsiteX3" fmla="*/ 317500 w 673100"/>
                    <a:gd name="connsiteY3" fmla="*/ 139700 h 304800"/>
                    <a:gd name="connsiteX4" fmla="*/ 393700 w 673100"/>
                    <a:gd name="connsiteY4" fmla="*/ 0 h 304800"/>
                    <a:gd name="connsiteX5" fmla="*/ 482600 w 673100"/>
                    <a:gd name="connsiteY5" fmla="*/ 114300 h 304800"/>
                    <a:gd name="connsiteX6" fmla="*/ 482600 w 673100"/>
                    <a:gd name="connsiteY6" fmla="*/ 114300 h 304800"/>
                    <a:gd name="connsiteX7" fmla="*/ 673100 w 673100"/>
                    <a:gd name="connsiteY7" fmla="*/ 266700 h 304800"/>
                    <a:gd name="connsiteX8" fmla="*/ 673100 w 673100"/>
                    <a:gd name="connsiteY8" fmla="*/ 26670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3100" h="304800">
                      <a:moveTo>
                        <a:pt x="0" y="304800"/>
                      </a:moveTo>
                      <a:lnTo>
                        <a:pt x="0" y="304800"/>
                      </a:lnTo>
                      <a:lnTo>
                        <a:pt x="215900" y="228600"/>
                      </a:lnTo>
                      <a:lnTo>
                        <a:pt x="317500" y="139700"/>
                      </a:lnTo>
                      <a:lnTo>
                        <a:pt x="393700" y="0"/>
                      </a:lnTo>
                      <a:lnTo>
                        <a:pt x="482600" y="114300"/>
                      </a:lnTo>
                      <a:lnTo>
                        <a:pt x="482600" y="114300"/>
                      </a:lnTo>
                      <a:lnTo>
                        <a:pt x="673100" y="266700"/>
                      </a:lnTo>
                      <a:lnTo>
                        <a:pt x="673100" y="266700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81" name="Freeform 80"/>
                <p:cNvSpPr/>
                <p:nvPr/>
              </p:nvSpPr>
              <p:spPr>
                <a:xfrm>
                  <a:off x="5537200" y="5715000"/>
                  <a:ext cx="673100" cy="304800"/>
                </a:xfrm>
                <a:custGeom>
                  <a:avLst/>
                  <a:gdLst>
                    <a:gd name="connsiteX0" fmla="*/ 0 w 673100"/>
                    <a:gd name="connsiteY0" fmla="*/ 304800 h 304800"/>
                    <a:gd name="connsiteX1" fmla="*/ 0 w 673100"/>
                    <a:gd name="connsiteY1" fmla="*/ 304800 h 304800"/>
                    <a:gd name="connsiteX2" fmla="*/ 215900 w 673100"/>
                    <a:gd name="connsiteY2" fmla="*/ 228600 h 304800"/>
                    <a:gd name="connsiteX3" fmla="*/ 317500 w 673100"/>
                    <a:gd name="connsiteY3" fmla="*/ 139700 h 304800"/>
                    <a:gd name="connsiteX4" fmla="*/ 393700 w 673100"/>
                    <a:gd name="connsiteY4" fmla="*/ 0 h 304800"/>
                    <a:gd name="connsiteX5" fmla="*/ 482600 w 673100"/>
                    <a:gd name="connsiteY5" fmla="*/ 114300 h 304800"/>
                    <a:gd name="connsiteX6" fmla="*/ 482600 w 673100"/>
                    <a:gd name="connsiteY6" fmla="*/ 114300 h 304800"/>
                    <a:gd name="connsiteX7" fmla="*/ 673100 w 673100"/>
                    <a:gd name="connsiteY7" fmla="*/ 266700 h 304800"/>
                    <a:gd name="connsiteX8" fmla="*/ 673100 w 673100"/>
                    <a:gd name="connsiteY8" fmla="*/ 26670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3100" h="304800">
                      <a:moveTo>
                        <a:pt x="0" y="304800"/>
                      </a:moveTo>
                      <a:lnTo>
                        <a:pt x="0" y="304800"/>
                      </a:lnTo>
                      <a:lnTo>
                        <a:pt x="215900" y="228600"/>
                      </a:lnTo>
                      <a:lnTo>
                        <a:pt x="317500" y="139700"/>
                      </a:lnTo>
                      <a:lnTo>
                        <a:pt x="393700" y="0"/>
                      </a:lnTo>
                      <a:lnTo>
                        <a:pt x="482600" y="114300"/>
                      </a:lnTo>
                      <a:lnTo>
                        <a:pt x="482600" y="114300"/>
                      </a:lnTo>
                      <a:lnTo>
                        <a:pt x="673100" y="266700"/>
                      </a:lnTo>
                      <a:lnTo>
                        <a:pt x="673100" y="266700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82" name="Freeform 81"/>
                <p:cNvSpPr/>
                <p:nvPr/>
              </p:nvSpPr>
              <p:spPr>
                <a:xfrm>
                  <a:off x="6210300" y="5715000"/>
                  <a:ext cx="673100" cy="304800"/>
                </a:xfrm>
                <a:custGeom>
                  <a:avLst/>
                  <a:gdLst>
                    <a:gd name="connsiteX0" fmla="*/ 0 w 673100"/>
                    <a:gd name="connsiteY0" fmla="*/ 304800 h 304800"/>
                    <a:gd name="connsiteX1" fmla="*/ 0 w 673100"/>
                    <a:gd name="connsiteY1" fmla="*/ 304800 h 304800"/>
                    <a:gd name="connsiteX2" fmla="*/ 215900 w 673100"/>
                    <a:gd name="connsiteY2" fmla="*/ 228600 h 304800"/>
                    <a:gd name="connsiteX3" fmla="*/ 317500 w 673100"/>
                    <a:gd name="connsiteY3" fmla="*/ 139700 h 304800"/>
                    <a:gd name="connsiteX4" fmla="*/ 393700 w 673100"/>
                    <a:gd name="connsiteY4" fmla="*/ 0 h 304800"/>
                    <a:gd name="connsiteX5" fmla="*/ 482600 w 673100"/>
                    <a:gd name="connsiteY5" fmla="*/ 114300 h 304800"/>
                    <a:gd name="connsiteX6" fmla="*/ 482600 w 673100"/>
                    <a:gd name="connsiteY6" fmla="*/ 114300 h 304800"/>
                    <a:gd name="connsiteX7" fmla="*/ 673100 w 673100"/>
                    <a:gd name="connsiteY7" fmla="*/ 266700 h 304800"/>
                    <a:gd name="connsiteX8" fmla="*/ 673100 w 673100"/>
                    <a:gd name="connsiteY8" fmla="*/ 26670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3100" h="304800">
                      <a:moveTo>
                        <a:pt x="0" y="304800"/>
                      </a:moveTo>
                      <a:lnTo>
                        <a:pt x="0" y="304800"/>
                      </a:lnTo>
                      <a:lnTo>
                        <a:pt x="215900" y="228600"/>
                      </a:lnTo>
                      <a:lnTo>
                        <a:pt x="317500" y="139700"/>
                      </a:lnTo>
                      <a:lnTo>
                        <a:pt x="393700" y="0"/>
                      </a:lnTo>
                      <a:lnTo>
                        <a:pt x="482600" y="114300"/>
                      </a:lnTo>
                      <a:lnTo>
                        <a:pt x="482600" y="114300"/>
                      </a:lnTo>
                      <a:lnTo>
                        <a:pt x="673100" y="266700"/>
                      </a:lnTo>
                      <a:lnTo>
                        <a:pt x="673100" y="266700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  <p:sp>
              <p:nvSpPr>
                <p:cNvPr id="83" name="Freeform 82"/>
                <p:cNvSpPr/>
                <p:nvPr/>
              </p:nvSpPr>
              <p:spPr>
                <a:xfrm>
                  <a:off x="6883400" y="5715000"/>
                  <a:ext cx="673100" cy="304800"/>
                </a:xfrm>
                <a:custGeom>
                  <a:avLst/>
                  <a:gdLst>
                    <a:gd name="connsiteX0" fmla="*/ 0 w 673100"/>
                    <a:gd name="connsiteY0" fmla="*/ 304800 h 304800"/>
                    <a:gd name="connsiteX1" fmla="*/ 0 w 673100"/>
                    <a:gd name="connsiteY1" fmla="*/ 304800 h 304800"/>
                    <a:gd name="connsiteX2" fmla="*/ 215900 w 673100"/>
                    <a:gd name="connsiteY2" fmla="*/ 228600 h 304800"/>
                    <a:gd name="connsiteX3" fmla="*/ 317500 w 673100"/>
                    <a:gd name="connsiteY3" fmla="*/ 139700 h 304800"/>
                    <a:gd name="connsiteX4" fmla="*/ 393700 w 673100"/>
                    <a:gd name="connsiteY4" fmla="*/ 0 h 304800"/>
                    <a:gd name="connsiteX5" fmla="*/ 482600 w 673100"/>
                    <a:gd name="connsiteY5" fmla="*/ 114300 h 304800"/>
                    <a:gd name="connsiteX6" fmla="*/ 482600 w 673100"/>
                    <a:gd name="connsiteY6" fmla="*/ 114300 h 304800"/>
                    <a:gd name="connsiteX7" fmla="*/ 673100 w 673100"/>
                    <a:gd name="connsiteY7" fmla="*/ 266700 h 304800"/>
                    <a:gd name="connsiteX8" fmla="*/ 673100 w 673100"/>
                    <a:gd name="connsiteY8" fmla="*/ 266700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73100" h="304800">
                      <a:moveTo>
                        <a:pt x="0" y="304800"/>
                      </a:moveTo>
                      <a:lnTo>
                        <a:pt x="0" y="304800"/>
                      </a:lnTo>
                      <a:lnTo>
                        <a:pt x="215900" y="228600"/>
                      </a:lnTo>
                      <a:lnTo>
                        <a:pt x="317500" y="139700"/>
                      </a:lnTo>
                      <a:lnTo>
                        <a:pt x="393700" y="0"/>
                      </a:lnTo>
                      <a:lnTo>
                        <a:pt x="482600" y="114300"/>
                      </a:lnTo>
                      <a:lnTo>
                        <a:pt x="482600" y="114300"/>
                      </a:lnTo>
                      <a:lnTo>
                        <a:pt x="673100" y="266700"/>
                      </a:lnTo>
                      <a:lnTo>
                        <a:pt x="673100" y="266700"/>
                      </a:lnTo>
                    </a:path>
                  </a:pathLst>
                </a:custGeom>
                <a:grpFill/>
                <a:ln>
                  <a:noFill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GB"/>
                </a:p>
              </p:txBody>
            </p:sp>
          </p:grpSp>
          <p:sp>
            <p:nvSpPr>
              <p:cNvPr id="76" name="Rectangle 75"/>
              <p:cNvSpPr/>
              <p:nvPr/>
            </p:nvSpPr>
            <p:spPr>
              <a:xfrm>
                <a:off x="2844800" y="5956300"/>
                <a:ext cx="4724400" cy="76200"/>
              </a:xfrm>
              <a:prstGeom prst="rect">
                <a:avLst/>
              </a:prstGeom>
              <a:grpFill/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GB"/>
              </a:p>
            </p:txBody>
          </p:sp>
        </p:grpSp>
        <p:sp>
          <p:nvSpPr>
            <p:cNvPr id="74" name="Rectangle 73"/>
            <p:cNvSpPr>
              <a:spLocks noChangeArrowheads="1"/>
            </p:cNvSpPr>
            <p:nvPr/>
          </p:nvSpPr>
          <p:spPr bwMode="auto">
            <a:xfrm>
              <a:off x="2870200" y="5511800"/>
              <a:ext cx="4724400" cy="520700"/>
            </a:xfrm>
            <a:prstGeom prst="rect">
              <a:avLst/>
            </a:prstGeom>
            <a:solidFill>
              <a:srgbClr val="B3B3B3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charset="-128"/>
                </a:defRPr>
              </a:lvl9pPr>
            </a:lstStyle>
            <a:p>
              <a:pPr algn="ctr" eaLnBrk="1" hangingPunct="1"/>
              <a:endParaRPr lang="en-GB" altLang="en-US" sz="1800">
                <a:solidFill>
                  <a:srgbClr val="FFFFFF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2667000" y="2743200"/>
            <a:ext cx="2362200" cy="1905000"/>
          </a:xfrm>
          <a:prstGeom prst="rect">
            <a:avLst/>
          </a:prstGeom>
          <a:solidFill>
            <a:srgbClr val="81C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38915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Intra-Protocol Unfairness</a:t>
            </a:r>
          </a:p>
        </p:txBody>
      </p:sp>
      <p:sp>
        <p:nvSpPr>
          <p:cNvPr id="38916" name="Content Placeholder 35"/>
          <p:cNvSpPr>
            <a:spLocks noGrp="1"/>
          </p:cNvSpPr>
          <p:nvPr>
            <p:ph idx="1"/>
          </p:nvPr>
        </p:nvSpPr>
        <p:spPr>
          <a:xfrm>
            <a:off x="457200" y="1701800"/>
            <a:ext cx="8229600" cy="736600"/>
          </a:xfrm>
        </p:spPr>
        <p:txBody>
          <a:bodyPr>
            <a:normAutofit fontScale="92500" lnSpcReduction="20000"/>
          </a:bodyPr>
          <a:lstStyle/>
          <a:p>
            <a:r>
              <a:rPr lang="en-GB" altLang="en-US" dirty="0" smtClean="0"/>
              <a:t>Impact </a:t>
            </a:r>
            <a:r>
              <a:rPr lang="en-GB" altLang="en-US" dirty="0"/>
              <a:t>of </a:t>
            </a:r>
            <a:r>
              <a:rPr lang="en-GB" altLang="en-US" dirty="0" smtClean="0"/>
              <a:t>large and small flow coexistence: </a:t>
            </a:r>
            <a:r>
              <a:rPr lang="en-GB" altLang="en-US" dirty="0"/>
              <a:t>unfair bandwidth sharing</a:t>
            </a:r>
          </a:p>
        </p:txBody>
      </p:sp>
      <p:sp>
        <p:nvSpPr>
          <p:cNvPr id="7" name="Right Arrow 6"/>
          <p:cNvSpPr/>
          <p:nvPr/>
        </p:nvSpPr>
        <p:spPr>
          <a:xfrm>
            <a:off x="6705600" y="3467100"/>
            <a:ext cx="685800" cy="457200"/>
          </a:xfrm>
          <a:prstGeom prst="rightArrow">
            <a:avLst/>
          </a:prstGeom>
          <a:solidFill>
            <a:srgbClr val="76B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1524000" y="3352800"/>
            <a:ext cx="685800" cy="609600"/>
          </a:xfrm>
          <a:prstGeom prst="rightArrow">
            <a:avLst/>
          </a:prstGeom>
          <a:solidFill>
            <a:srgbClr val="B3B3B3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GB">
              <a:solidFill>
                <a:srgbClr val="FFFFFF"/>
              </a:solidFill>
              <a:latin typeface="Comic Sans MS" panose="030F0702030302020204" pitchFamily="66" charset="0"/>
              <a:ea typeface="ＭＳ Ｐゴシック" charset="-128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30325" y="3773488"/>
            <a:ext cx="646113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TCP</a:t>
            </a:r>
          </a:p>
          <a:p>
            <a:pPr algn="ctr"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flow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08350" y="2373313"/>
            <a:ext cx="88265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router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49725" y="2982913"/>
            <a:ext cx="146565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90"/>
                </a:solidFill>
                <a:ea typeface="ＭＳ Ｐゴシック" charset="0"/>
                <a:cs typeface="ＭＳ Ｐゴシック" charset="0"/>
              </a:rPr>
              <a:t>Shared Buffer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80200" y="3124200"/>
            <a:ext cx="5588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link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95400" y="5449888"/>
            <a:ext cx="1168400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packets</a:t>
            </a:r>
          </a:p>
          <a:p>
            <a:pPr algn="ctr"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in buffer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352800" y="3352800"/>
            <a:ext cx="2819400" cy="685800"/>
          </a:xfrm>
          <a:prstGeom prst="rect">
            <a:avLst/>
          </a:prstGeom>
          <a:solidFill>
            <a:srgbClr val="CE4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2819400" y="54102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3048000" y="52578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3124200" y="51054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3276600" y="51054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3429000" y="52959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3657600" y="53340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3810000" y="51054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4038600" y="51816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4241800" y="53975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4495800" y="51816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4648200" y="51054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5105400" y="52578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4876800" y="53340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5257800" y="50292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5410200" y="52578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5638800" y="53340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791200" y="51816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6019800" y="50292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6172200" y="52578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6400800" y="53340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553200" y="51054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0" name="Right Arrow 69"/>
          <p:cNvSpPr/>
          <p:nvPr/>
        </p:nvSpPr>
        <p:spPr>
          <a:xfrm rot="1915508">
            <a:off x="1741488" y="2614613"/>
            <a:ext cx="485775" cy="363537"/>
          </a:xfrm>
          <a:prstGeom prst="rightArrow">
            <a:avLst>
              <a:gd name="adj1" fmla="val 29221"/>
              <a:gd name="adj2" fmla="val 44161"/>
            </a:avLst>
          </a:prstGeom>
          <a:solidFill>
            <a:srgbClr val="9CCE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1" name="TextBox 70"/>
          <p:cNvSpPr txBox="1"/>
          <p:nvPr/>
        </p:nvSpPr>
        <p:spPr>
          <a:xfrm>
            <a:off x="1330325" y="2782888"/>
            <a:ext cx="647934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 smtClean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Mice</a:t>
            </a:r>
          </a:p>
          <a:p>
            <a:pPr>
              <a:defRPr/>
            </a:pPr>
            <a:r>
              <a:rPr lang="en-GB" dirty="0" smtClean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flow</a:t>
            </a:r>
            <a:endParaRPr lang="en-GB" dirty="0">
              <a:solidFill>
                <a:srgbClr val="000090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6756400" y="52070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5" name="Rectangle 84"/>
          <p:cNvSpPr/>
          <p:nvPr/>
        </p:nvSpPr>
        <p:spPr>
          <a:xfrm>
            <a:off x="6959600" y="53848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6" name="Rectangle 85"/>
          <p:cNvSpPr/>
          <p:nvPr/>
        </p:nvSpPr>
        <p:spPr>
          <a:xfrm>
            <a:off x="7162800" y="52578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7" name="Rectangle 86"/>
          <p:cNvSpPr/>
          <p:nvPr/>
        </p:nvSpPr>
        <p:spPr>
          <a:xfrm>
            <a:off x="7366000" y="51054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8" name="Rectangle 87"/>
          <p:cNvSpPr/>
          <p:nvPr/>
        </p:nvSpPr>
        <p:spPr>
          <a:xfrm>
            <a:off x="7556500" y="5334000"/>
            <a:ext cx="76200" cy="76200"/>
          </a:xfrm>
          <a:prstGeom prst="rect">
            <a:avLst/>
          </a:prstGeom>
          <a:solidFill>
            <a:srgbClr val="27C9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55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2667000" y="2743200"/>
            <a:ext cx="2362200" cy="1905000"/>
          </a:xfrm>
          <a:prstGeom prst="rect">
            <a:avLst/>
          </a:prstGeom>
          <a:solidFill>
            <a:srgbClr val="81CA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096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/>
              <a:t>Inter-Protocol </a:t>
            </a:r>
            <a:r>
              <a:rPr lang="en-GB" altLang="en-US" dirty="0" smtClean="0"/>
              <a:t>Unfairness</a:t>
            </a:r>
          </a:p>
        </p:txBody>
      </p:sp>
      <p:sp>
        <p:nvSpPr>
          <p:cNvPr id="40963" name="Content Placeholder 35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3382962"/>
          </a:xfrm>
        </p:spPr>
        <p:txBody>
          <a:bodyPr/>
          <a:lstStyle/>
          <a:p>
            <a:r>
              <a:rPr lang="en-GB" altLang="en-US" dirty="0" smtClean="0"/>
              <a:t>Impact of congestion-unresponsive transport protocol coexistent </a:t>
            </a:r>
            <a:r>
              <a:rPr lang="en-GB" altLang="en-US" dirty="0" smtClean="0">
                <a:sym typeface="Wingdings" panose="05000000000000000000" pitchFamily="2" charset="2"/>
              </a:rPr>
              <a:t></a:t>
            </a:r>
            <a:r>
              <a:rPr lang="en-GB" altLang="en-US" dirty="0" smtClean="0"/>
              <a:t> unfair bandwidth sharing</a:t>
            </a:r>
          </a:p>
        </p:txBody>
      </p:sp>
      <p:sp>
        <p:nvSpPr>
          <p:cNvPr id="7" name="Right Arrow 6"/>
          <p:cNvSpPr/>
          <p:nvPr/>
        </p:nvSpPr>
        <p:spPr>
          <a:xfrm>
            <a:off x="6705600" y="3467100"/>
            <a:ext cx="685800" cy="457200"/>
          </a:xfrm>
          <a:prstGeom prst="rightArrow">
            <a:avLst/>
          </a:prstGeom>
          <a:solidFill>
            <a:srgbClr val="76BE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8" name="Right Arrow 7"/>
          <p:cNvSpPr/>
          <p:nvPr/>
        </p:nvSpPr>
        <p:spPr>
          <a:xfrm>
            <a:off x="1524000" y="3352800"/>
            <a:ext cx="685800" cy="609600"/>
          </a:xfrm>
          <a:prstGeom prst="rightArrow">
            <a:avLst/>
          </a:prstGeom>
          <a:solidFill>
            <a:srgbClr val="606060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GB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30325" y="3773488"/>
            <a:ext cx="646113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TCP</a:t>
            </a:r>
          </a:p>
          <a:p>
            <a:pPr algn="ctr"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flow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08350" y="2373313"/>
            <a:ext cx="882650" cy="369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router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149725" y="2982913"/>
            <a:ext cx="1465658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 smtClean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Shared Buffer</a:t>
            </a:r>
            <a:endParaRPr lang="en-GB" dirty="0">
              <a:solidFill>
                <a:srgbClr val="000090"/>
              </a:solidFill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680200" y="3124200"/>
            <a:ext cx="558800" cy="3698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link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295400" y="5449888"/>
            <a:ext cx="1168400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packets</a:t>
            </a:r>
          </a:p>
          <a:p>
            <a:pPr algn="ctr">
              <a:defRPr/>
            </a:pPr>
            <a:r>
              <a:rPr lang="en-GB" dirty="0">
                <a:solidFill>
                  <a:srgbClr val="000090"/>
                </a:solidFill>
                <a:latin typeface="+mj-lt"/>
                <a:ea typeface="ＭＳ Ｐゴシック" charset="0"/>
                <a:cs typeface="ＭＳ Ｐゴシック" charset="0"/>
              </a:rPr>
              <a:t>in buffer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352800" y="3352800"/>
            <a:ext cx="2819400" cy="685800"/>
          </a:xfrm>
          <a:prstGeom prst="rect">
            <a:avLst/>
          </a:prstGeom>
          <a:solidFill>
            <a:srgbClr val="CE4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2" name="Right Arrow 71"/>
          <p:cNvSpPr/>
          <p:nvPr/>
        </p:nvSpPr>
        <p:spPr>
          <a:xfrm rot="1844972">
            <a:off x="1608138" y="2524125"/>
            <a:ext cx="685800" cy="457200"/>
          </a:xfrm>
          <a:prstGeom prst="rightArrow">
            <a:avLst/>
          </a:prstGeom>
          <a:solidFill>
            <a:srgbClr val="E1A2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9" name="Freeform 28"/>
          <p:cNvSpPr/>
          <p:nvPr/>
        </p:nvSpPr>
        <p:spPr>
          <a:xfrm>
            <a:off x="2540000" y="4851400"/>
            <a:ext cx="5003800" cy="1155700"/>
          </a:xfrm>
          <a:custGeom>
            <a:avLst/>
            <a:gdLst>
              <a:gd name="connsiteX0" fmla="*/ 0 w 5003800"/>
              <a:gd name="connsiteY0" fmla="*/ 1155700 h 1155700"/>
              <a:gd name="connsiteX1" fmla="*/ 431800 w 5003800"/>
              <a:gd name="connsiteY1" fmla="*/ 0 h 1155700"/>
              <a:gd name="connsiteX2" fmla="*/ 4978400 w 5003800"/>
              <a:gd name="connsiteY2" fmla="*/ 0 h 1155700"/>
              <a:gd name="connsiteX3" fmla="*/ 5003800 w 5003800"/>
              <a:gd name="connsiteY3" fmla="*/ 1104900 h 1155700"/>
              <a:gd name="connsiteX4" fmla="*/ 0 w 5003800"/>
              <a:gd name="connsiteY4" fmla="*/ 1155700 h 1155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800" h="1155700">
                <a:moveTo>
                  <a:pt x="0" y="1155700"/>
                </a:moveTo>
                <a:lnTo>
                  <a:pt x="431800" y="0"/>
                </a:lnTo>
                <a:lnTo>
                  <a:pt x="4978400" y="0"/>
                </a:lnTo>
                <a:lnTo>
                  <a:pt x="5003800" y="1104900"/>
                </a:lnTo>
                <a:lnTo>
                  <a:pt x="0" y="1155700"/>
                </a:lnTo>
                <a:close/>
              </a:path>
            </a:pathLst>
          </a:custGeom>
          <a:solidFill>
            <a:srgbClr val="E1A2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71" name="TextBox 70"/>
          <p:cNvSpPr txBox="1"/>
          <p:nvPr/>
        </p:nvSpPr>
        <p:spPr>
          <a:xfrm>
            <a:off x="1062831" y="2815091"/>
            <a:ext cx="830263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GB" altLang="en-GB" sz="1800" dirty="0">
                <a:solidFill>
                  <a:srgbClr val="000090"/>
                </a:solidFill>
                <a:latin typeface="Comic Sans MS" panose="030F0702030302020204" pitchFamily="66" charset="0"/>
              </a:rPr>
              <a:t>“</a:t>
            </a:r>
            <a:r>
              <a:rPr lang="en-GB" altLang="en-US" sz="1800" dirty="0">
                <a:solidFill>
                  <a:srgbClr val="000090"/>
                </a:solidFill>
                <a:latin typeface="Comic Sans MS" panose="030F0702030302020204" pitchFamily="66" charset="0"/>
              </a:rPr>
              <a:t>UDP</a:t>
            </a:r>
            <a:r>
              <a:rPr lang="en-GB" altLang="en-GB" sz="1800" dirty="0">
                <a:solidFill>
                  <a:srgbClr val="000090"/>
                </a:solidFill>
                <a:latin typeface="Comic Sans MS" panose="030F0702030302020204" pitchFamily="66" charset="0"/>
              </a:rPr>
              <a:t>”</a:t>
            </a:r>
            <a:endParaRPr lang="en-GB" altLang="en-US" sz="1800" dirty="0">
              <a:solidFill>
                <a:srgbClr val="000090"/>
              </a:solidFill>
              <a:latin typeface="Comic Sans MS" panose="030F0702030302020204" pitchFamily="66" charset="0"/>
            </a:endParaRPr>
          </a:p>
          <a:p>
            <a:pPr algn="ctr" eaLnBrk="1" hangingPunct="1"/>
            <a:r>
              <a:rPr lang="en-GB" altLang="en-US" sz="1800" dirty="0">
                <a:solidFill>
                  <a:srgbClr val="000090"/>
                </a:solidFill>
                <a:latin typeface="Comic Sans MS" panose="030F0702030302020204" pitchFamily="66" charset="0"/>
              </a:rPr>
              <a:t>flow</a:t>
            </a:r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2565400" y="5838122"/>
            <a:ext cx="5003800" cy="156277"/>
          </a:xfrm>
          <a:custGeom>
            <a:avLst/>
            <a:gdLst>
              <a:gd name="T0" fmla="*/ 0 w 5003800"/>
              <a:gd name="T1" fmla="*/ 131939 h 228600"/>
              <a:gd name="T2" fmla="*/ 469900 w 5003800"/>
              <a:gd name="T3" fmla="*/ 62089 h 228600"/>
              <a:gd name="T4" fmla="*/ 736600 w 5003800"/>
              <a:gd name="T5" fmla="*/ 108656 h 228600"/>
              <a:gd name="T6" fmla="*/ 1371600 w 5003800"/>
              <a:gd name="T7" fmla="*/ 31044 h 228600"/>
              <a:gd name="T8" fmla="*/ 1651000 w 5003800"/>
              <a:gd name="T9" fmla="*/ 93133 h 228600"/>
              <a:gd name="T10" fmla="*/ 2235200 w 5003800"/>
              <a:gd name="T11" fmla="*/ 0 h 228600"/>
              <a:gd name="T12" fmla="*/ 2908300 w 5003800"/>
              <a:gd name="T13" fmla="*/ 108656 h 228600"/>
              <a:gd name="T14" fmla="*/ 3251200 w 5003800"/>
              <a:gd name="T15" fmla="*/ 46567 h 228600"/>
              <a:gd name="T16" fmla="*/ 3556000 w 5003800"/>
              <a:gd name="T17" fmla="*/ 108656 h 228600"/>
              <a:gd name="T18" fmla="*/ 4203700 w 5003800"/>
              <a:gd name="T19" fmla="*/ 0 h 228600"/>
              <a:gd name="T20" fmla="*/ 4826000 w 5003800"/>
              <a:gd name="T21" fmla="*/ 108656 h 228600"/>
              <a:gd name="T22" fmla="*/ 5003800 w 5003800"/>
              <a:gd name="T23" fmla="*/ 54328 h 228600"/>
              <a:gd name="T24" fmla="*/ 4991100 w 5003800"/>
              <a:gd name="T25" fmla="*/ 139700 h 228600"/>
              <a:gd name="T26" fmla="*/ 0 w 5003800"/>
              <a:gd name="T27" fmla="*/ 131939 h 2286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003800" h="228600">
                <a:moveTo>
                  <a:pt x="0" y="215900"/>
                </a:moveTo>
                <a:lnTo>
                  <a:pt x="469900" y="101600"/>
                </a:lnTo>
                <a:lnTo>
                  <a:pt x="736600" y="177800"/>
                </a:lnTo>
                <a:lnTo>
                  <a:pt x="1371600" y="50800"/>
                </a:lnTo>
                <a:lnTo>
                  <a:pt x="1651000" y="152400"/>
                </a:lnTo>
                <a:lnTo>
                  <a:pt x="2235200" y="0"/>
                </a:lnTo>
                <a:lnTo>
                  <a:pt x="2908300" y="177800"/>
                </a:lnTo>
                <a:lnTo>
                  <a:pt x="3251200" y="76200"/>
                </a:lnTo>
                <a:lnTo>
                  <a:pt x="3556000" y="177800"/>
                </a:lnTo>
                <a:lnTo>
                  <a:pt x="4203700" y="0"/>
                </a:lnTo>
                <a:lnTo>
                  <a:pt x="4826000" y="177800"/>
                </a:lnTo>
                <a:lnTo>
                  <a:pt x="5003800" y="88900"/>
                </a:lnTo>
                <a:lnTo>
                  <a:pt x="4991100" y="228600"/>
                </a:lnTo>
                <a:lnTo>
                  <a:pt x="0" y="215900"/>
                </a:lnTo>
                <a:close/>
              </a:path>
            </a:pathLst>
          </a:custGeom>
          <a:solidFill>
            <a:srgbClr val="606060"/>
          </a:solidFill>
          <a:ln>
            <a:noFill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18882" y="6457269"/>
            <a:ext cx="2133600" cy="365125"/>
          </a:xfrm>
        </p:spPr>
        <p:txBody>
          <a:bodyPr/>
          <a:lstStyle/>
          <a:p>
            <a:fld id="{D6860B3D-D4F8-4840-B91D-0EEC232E35FC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746538" y="5102079"/>
            <a:ext cx="641522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GB" altLang="en-US" sz="1800" dirty="0" smtClean="0">
                <a:solidFill>
                  <a:srgbClr val="000090"/>
                </a:solidFill>
                <a:latin typeface="Comic Sans MS" panose="030F0702030302020204" pitchFamily="66" charset="0"/>
              </a:rPr>
              <a:t>UDP</a:t>
            </a:r>
            <a:endParaRPr lang="en-GB" altLang="en-US" sz="1800" dirty="0">
              <a:solidFill>
                <a:srgbClr val="00009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86881" y="5807630"/>
            <a:ext cx="60144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GB" altLang="en-US" sz="1800" dirty="0" smtClean="0">
                <a:solidFill>
                  <a:srgbClr val="000090"/>
                </a:solidFill>
                <a:latin typeface="Comic Sans MS" panose="030F0702030302020204" pitchFamily="66" charset="0"/>
              </a:rPr>
              <a:t>TCP</a:t>
            </a:r>
            <a:endParaRPr lang="en-GB" altLang="en-US" sz="1800" dirty="0">
              <a:solidFill>
                <a:srgbClr val="00009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46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Does Static (Centralized) rate allocation help?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571500" y="1501964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Rate limiting can ensure fair bandwidth sharing.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</a:t>
            </a:r>
            <a:r>
              <a:rPr lang="en-US" sz="2400" dirty="0" smtClean="0"/>
              <a:t>mproves fairness regardless of the transport protocol.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But is that enough? Work-conservation (utilization)?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00400"/>
            <a:ext cx="7315200" cy="2928381"/>
          </a:xfrm>
        </p:spPr>
      </p:pic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20</a:t>
            </a:fld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133600" y="3048000"/>
            <a:ext cx="685800" cy="838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86136" y="2807484"/>
            <a:ext cx="1133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Aggregate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2819400" y="4787085"/>
            <a:ext cx="228601" cy="4408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667000" y="5103038"/>
            <a:ext cx="844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Tagged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27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3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GB" altLang="en-US" dirty="0" smtClean="0"/>
              <a:t>Advantages of Network Congestion Control</a:t>
            </a:r>
          </a:p>
        </p:txBody>
      </p:sp>
      <p:sp>
        <p:nvSpPr>
          <p:cNvPr id="44034" name="Content Placeholder 28"/>
          <p:cNvSpPr>
            <a:spLocks noGrp="1"/>
          </p:cNvSpPr>
          <p:nvPr>
            <p:ph idx="1"/>
          </p:nvPr>
        </p:nvSpPr>
        <p:spPr>
          <a:xfrm>
            <a:off x="457200" y="1563688"/>
            <a:ext cx="8229600" cy="3008312"/>
          </a:xfrm>
        </p:spPr>
        <p:txBody>
          <a:bodyPr>
            <a:normAutofit lnSpcReduction="10000"/>
          </a:bodyPr>
          <a:lstStyle/>
          <a:p>
            <a:r>
              <a:rPr lang="en-GB" altLang="en-US" dirty="0"/>
              <a:t>F</a:t>
            </a:r>
            <a:r>
              <a:rPr lang="en-GB" altLang="en-US" dirty="0" smtClean="0"/>
              <a:t>airness is imposed at network layer</a:t>
            </a:r>
          </a:p>
          <a:p>
            <a:pPr lvl="1"/>
            <a:r>
              <a:rPr lang="en-GB" altLang="en-US" dirty="0" smtClean="0"/>
              <a:t>Flows use the congestion control they want (</a:t>
            </a:r>
            <a:r>
              <a:rPr lang="en-GB" altLang="en-US" dirty="0" err="1" smtClean="0"/>
              <a:t>e.g</a:t>
            </a:r>
            <a:r>
              <a:rPr lang="en-GB" altLang="en-US" dirty="0" smtClean="0"/>
              <a:t>, TCP cubic, </a:t>
            </a:r>
            <a:r>
              <a:rPr lang="en-GB" altLang="en-US" dirty="0" err="1" smtClean="0"/>
              <a:t>reno</a:t>
            </a:r>
            <a:r>
              <a:rPr lang="en-GB" altLang="en-US" dirty="0" smtClean="0"/>
              <a:t>, DCTCP, UDP, …</a:t>
            </a:r>
            <a:r>
              <a:rPr lang="en-GB" altLang="en-US" dirty="0" err="1" smtClean="0"/>
              <a:t>etc</a:t>
            </a:r>
            <a:r>
              <a:rPr lang="en-GB" altLang="en-US" dirty="0" smtClean="0"/>
              <a:t>)</a:t>
            </a:r>
          </a:p>
          <a:p>
            <a:pPr lvl="1"/>
            <a:r>
              <a:rPr lang="en-GB" altLang="en-US" dirty="0" smtClean="0"/>
              <a:t>No danger from </a:t>
            </a:r>
            <a:r>
              <a:rPr lang="en-GB" altLang="en-GB" dirty="0" smtClean="0"/>
              <a:t>“</a:t>
            </a:r>
            <a:r>
              <a:rPr lang="en-GB" altLang="en-US" dirty="0" smtClean="0"/>
              <a:t>unresponsive flows</a:t>
            </a:r>
            <a:r>
              <a:rPr lang="en-GB" altLang="en-GB" dirty="0" smtClean="0"/>
              <a:t>”</a:t>
            </a:r>
            <a:endParaRPr lang="en-GB" altLang="en-US" dirty="0" smtClean="0"/>
          </a:p>
          <a:p>
            <a:r>
              <a:rPr lang="en-GB" altLang="en-US" dirty="0"/>
              <a:t>R</a:t>
            </a:r>
            <a:r>
              <a:rPr lang="en-GB" altLang="en-US" dirty="0" smtClean="0"/>
              <a:t>ealizes implicit service differentiation</a:t>
            </a:r>
          </a:p>
          <a:p>
            <a:pPr lvl="1"/>
            <a:r>
              <a:rPr lang="en-GB" altLang="en-US" dirty="0"/>
              <a:t>S</a:t>
            </a:r>
            <a:r>
              <a:rPr lang="en-GB" altLang="en-US" dirty="0" smtClean="0"/>
              <a:t>ince rate of streaming flows generally less than fair rate</a:t>
            </a:r>
          </a:p>
          <a:p>
            <a:pPr lvl="1"/>
            <a:r>
              <a:rPr lang="en-GB" altLang="en-US" dirty="0" smtClean="0"/>
              <a:t>Increase the number of allowable flows in network</a:t>
            </a:r>
          </a:p>
        </p:txBody>
      </p:sp>
      <p:grpSp>
        <p:nvGrpSpPr>
          <p:cNvPr id="44035" name="Group 29"/>
          <p:cNvGrpSpPr>
            <a:grpSpLocks/>
          </p:cNvGrpSpPr>
          <p:nvPr/>
        </p:nvGrpSpPr>
        <p:grpSpPr bwMode="auto">
          <a:xfrm>
            <a:off x="2057400" y="4648200"/>
            <a:ext cx="5334000" cy="1981200"/>
            <a:chOff x="1828800" y="4419600"/>
            <a:chExt cx="5562600" cy="2133600"/>
          </a:xfrm>
        </p:grpSpPr>
        <p:grpSp>
          <p:nvGrpSpPr>
            <p:cNvPr id="44036" name="Group 1"/>
            <p:cNvGrpSpPr>
              <a:grpSpLocks/>
            </p:cNvGrpSpPr>
            <p:nvPr/>
          </p:nvGrpSpPr>
          <p:grpSpPr bwMode="auto">
            <a:xfrm>
              <a:off x="3352800" y="4733925"/>
              <a:ext cx="381000" cy="1741488"/>
              <a:chOff x="3623199" y="4658126"/>
              <a:chExt cx="186801" cy="1741214"/>
            </a:xfrm>
          </p:grpSpPr>
          <p:sp>
            <p:nvSpPr>
              <p:cNvPr id="7" name="Line 90"/>
              <p:cNvSpPr>
                <a:spLocks noChangeShapeType="1"/>
              </p:cNvSpPr>
              <p:nvPr/>
            </p:nvSpPr>
            <p:spPr bwMode="auto">
              <a:xfrm flipV="1">
                <a:off x="3623566" y="6241225"/>
                <a:ext cx="186690" cy="167516"/>
              </a:xfrm>
              <a:prstGeom prst="line">
                <a:avLst/>
              </a:prstGeom>
              <a:noFill/>
              <a:ln w="38100" cmpd="sng">
                <a:solidFill>
                  <a:schemeClr val="tx2">
                    <a:lumMod val="5000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schemeClr val="accent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8" name="Line 91"/>
              <p:cNvSpPr>
                <a:spLocks noChangeShapeType="1"/>
              </p:cNvSpPr>
              <p:nvPr/>
            </p:nvSpPr>
            <p:spPr bwMode="auto">
              <a:xfrm flipV="1">
                <a:off x="3623566" y="5923287"/>
                <a:ext cx="186690" cy="158970"/>
              </a:xfrm>
              <a:prstGeom prst="line">
                <a:avLst/>
              </a:prstGeom>
              <a:noFill/>
              <a:ln w="38100" cmpd="sng">
                <a:solidFill>
                  <a:schemeClr val="tx2">
                    <a:lumMod val="5000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schemeClr val="accent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9" name="Line 92"/>
              <p:cNvSpPr>
                <a:spLocks noChangeShapeType="1"/>
              </p:cNvSpPr>
              <p:nvPr/>
            </p:nvSpPr>
            <p:spPr bwMode="auto">
              <a:xfrm flipV="1">
                <a:off x="3623566" y="5687397"/>
                <a:ext cx="186690" cy="78630"/>
              </a:xfrm>
              <a:prstGeom prst="line">
                <a:avLst/>
              </a:prstGeom>
              <a:noFill/>
              <a:ln w="38100" cmpd="sng">
                <a:solidFill>
                  <a:schemeClr val="tx2">
                    <a:lumMod val="5000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schemeClr val="accent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0" name="Line 93"/>
              <p:cNvSpPr>
                <a:spLocks noChangeShapeType="1"/>
              </p:cNvSpPr>
              <p:nvPr/>
            </p:nvSpPr>
            <p:spPr bwMode="auto">
              <a:xfrm>
                <a:off x="3623566" y="5371168"/>
                <a:ext cx="186690" cy="0"/>
              </a:xfrm>
              <a:prstGeom prst="line">
                <a:avLst/>
              </a:prstGeom>
              <a:noFill/>
              <a:ln w="38100" cmpd="sng">
                <a:solidFill>
                  <a:schemeClr val="tx2">
                    <a:lumMod val="5000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schemeClr val="accent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1" name="Line 94"/>
              <p:cNvSpPr>
                <a:spLocks noChangeShapeType="1"/>
              </p:cNvSpPr>
              <p:nvPr/>
            </p:nvSpPr>
            <p:spPr bwMode="auto">
              <a:xfrm>
                <a:off x="3623566" y="4658370"/>
                <a:ext cx="186690" cy="239308"/>
              </a:xfrm>
              <a:prstGeom prst="line">
                <a:avLst/>
              </a:prstGeom>
              <a:noFill/>
              <a:ln w="38100" cmpd="sng">
                <a:solidFill>
                  <a:schemeClr val="tx2">
                    <a:lumMod val="50000"/>
                  </a:schemeClr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schemeClr val="accent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44037" name="Group 95"/>
            <p:cNvGrpSpPr>
              <a:grpSpLocks/>
            </p:cNvGrpSpPr>
            <p:nvPr/>
          </p:nvGrpSpPr>
          <p:grpSpPr bwMode="auto">
            <a:xfrm>
              <a:off x="3678454" y="4498975"/>
              <a:ext cx="1409984" cy="1897063"/>
              <a:chOff x="2250" y="3021"/>
              <a:chExt cx="1029" cy="1089"/>
            </a:xfrm>
          </p:grpSpPr>
          <p:sp>
            <p:nvSpPr>
              <p:cNvPr id="13" name="AutoShape 96"/>
              <p:cNvSpPr>
                <a:spLocks noChangeArrowheads="1"/>
              </p:cNvSpPr>
              <p:nvPr/>
            </p:nvSpPr>
            <p:spPr bwMode="auto">
              <a:xfrm>
                <a:off x="2406" y="3021"/>
                <a:ext cx="861" cy="1089"/>
              </a:xfrm>
              <a:prstGeom prst="cube">
                <a:avLst>
                  <a:gd name="adj" fmla="val 25000"/>
                </a:avLst>
              </a:prstGeom>
              <a:solidFill>
                <a:schemeClr val="accent3">
                  <a:lumMod val="75000"/>
                </a:schemeClr>
              </a:solidFill>
              <a:ln w="12700">
                <a:noFill/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GB">
                  <a:solidFill>
                    <a:schemeClr val="accent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4" name="Text Box 97"/>
              <p:cNvSpPr txBox="1">
                <a:spLocks noChangeArrowheads="1"/>
              </p:cNvSpPr>
              <p:nvPr/>
            </p:nvSpPr>
            <p:spPr bwMode="auto">
              <a:xfrm>
                <a:off x="2250" y="3374"/>
                <a:ext cx="1029" cy="5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>
                        <a:alpha val="50000"/>
                      </a:schemeClr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1pPr>
                <a:lvl2pPr marL="5715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2pPr>
                <a:lvl3pPr marL="11430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3pPr>
                <a:lvl4pPr marL="17145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4pPr>
                <a:lvl5pPr marL="2286000"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5pPr>
                <a:lvl6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6pPr>
                <a:lvl7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7pPr>
                <a:lvl8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8pPr>
                <a:lvl9pPr marL="4114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charset="0"/>
                    <a:ea typeface="ＭＳ Ｐゴシック" charset="0"/>
                  </a:defRPr>
                </a:lvl9pPr>
              </a:lstStyle>
              <a:p>
                <a:pPr algn="ctr">
                  <a:defRPr/>
                </a:pPr>
                <a:r>
                  <a:rPr lang="fr-FR" sz="1800" i="1" dirty="0" smtClean="0">
                    <a:solidFill>
                      <a:schemeClr val="accent6"/>
                    </a:solidFill>
                    <a:latin typeface="Arial" charset="0"/>
                    <a:cs typeface="ＭＳ Ｐゴシック" charset="0"/>
                  </a:rPr>
                  <a:t>Network</a:t>
                </a:r>
              </a:p>
              <a:p>
                <a:pPr algn="ctr">
                  <a:defRPr/>
                </a:pPr>
                <a:r>
                  <a:rPr lang="fr-FR" sz="1800" i="1" dirty="0" smtClean="0">
                    <a:solidFill>
                      <a:schemeClr val="accent6"/>
                    </a:solidFill>
                    <a:latin typeface="Arial" charset="0"/>
                    <a:cs typeface="ＭＳ Ｐゴシック" charset="0"/>
                  </a:rPr>
                  <a:t>Congestion</a:t>
                </a:r>
              </a:p>
              <a:p>
                <a:pPr algn="ctr">
                  <a:defRPr/>
                </a:pPr>
                <a:r>
                  <a:rPr lang="fr-FR" sz="1800" i="1" dirty="0" smtClean="0">
                    <a:solidFill>
                      <a:schemeClr val="accent6"/>
                    </a:solidFill>
                    <a:latin typeface="Arial" charset="0"/>
                    <a:cs typeface="ＭＳ Ｐゴシック" charset="0"/>
                  </a:rPr>
                  <a:t>Control</a:t>
                </a:r>
              </a:p>
            </p:txBody>
          </p:sp>
        </p:grpSp>
        <p:sp>
          <p:nvSpPr>
            <p:cNvPr id="15" name="Rectangle 98"/>
            <p:cNvSpPr>
              <a:spLocks noChangeArrowheads="1"/>
            </p:cNvSpPr>
            <p:nvPr/>
          </p:nvSpPr>
          <p:spPr bwMode="auto">
            <a:xfrm>
              <a:off x="1853634" y="4419600"/>
              <a:ext cx="1433694" cy="712910"/>
            </a:xfrm>
            <a:prstGeom prst="rect">
              <a:avLst/>
            </a:prstGeom>
            <a:solidFill>
              <a:srgbClr val="B0111B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solidFill>
                  <a:schemeClr val="accent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" name="Rectangle 99"/>
            <p:cNvSpPr>
              <a:spLocks noChangeArrowheads="1"/>
            </p:cNvSpPr>
            <p:nvPr/>
          </p:nvSpPr>
          <p:spPr bwMode="auto">
            <a:xfrm>
              <a:off x="1853634" y="5289795"/>
              <a:ext cx="1433694" cy="494078"/>
            </a:xfrm>
            <a:prstGeom prst="rect">
              <a:avLst/>
            </a:prstGeom>
            <a:solidFill>
              <a:srgbClr val="B0111B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solidFill>
                  <a:schemeClr val="accent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7" name="Rectangle 100"/>
            <p:cNvSpPr>
              <a:spLocks noChangeArrowheads="1"/>
            </p:cNvSpPr>
            <p:nvPr/>
          </p:nvSpPr>
          <p:spPr bwMode="auto">
            <a:xfrm>
              <a:off x="1828800" y="5879612"/>
              <a:ext cx="1433694" cy="160704"/>
            </a:xfrm>
            <a:prstGeom prst="rect">
              <a:avLst/>
            </a:prstGeom>
            <a:solidFill>
              <a:srgbClr val="7575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solidFill>
                  <a:schemeClr val="accent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8" name="Rectangle 101"/>
            <p:cNvSpPr>
              <a:spLocks noChangeArrowheads="1"/>
            </p:cNvSpPr>
            <p:nvPr/>
          </p:nvSpPr>
          <p:spPr bwMode="auto">
            <a:xfrm>
              <a:off x="1828800" y="6136054"/>
              <a:ext cx="1433694" cy="160704"/>
            </a:xfrm>
            <a:prstGeom prst="rect">
              <a:avLst/>
            </a:prstGeom>
            <a:solidFill>
              <a:srgbClr val="7575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solidFill>
                  <a:schemeClr val="accent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9" name="Rectangle 102"/>
            <p:cNvSpPr>
              <a:spLocks noChangeArrowheads="1"/>
            </p:cNvSpPr>
            <p:nvPr/>
          </p:nvSpPr>
          <p:spPr bwMode="auto">
            <a:xfrm>
              <a:off x="1828800" y="6394206"/>
              <a:ext cx="1433694" cy="158994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solidFill>
                  <a:schemeClr val="accent6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0" name="Rectangle 103"/>
            <p:cNvSpPr>
              <a:spLocks noChangeArrowheads="1"/>
            </p:cNvSpPr>
            <p:nvPr/>
          </p:nvSpPr>
          <p:spPr bwMode="auto">
            <a:xfrm>
              <a:off x="5706065" y="5559914"/>
              <a:ext cx="1430383" cy="160704"/>
            </a:xfrm>
            <a:prstGeom prst="rect">
              <a:avLst/>
            </a:prstGeom>
            <a:solidFill>
              <a:srgbClr val="7575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solidFill>
                  <a:schemeClr val="accent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1" name="Rectangle 104"/>
            <p:cNvSpPr>
              <a:spLocks noChangeArrowheads="1"/>
            </p:cNvSpPr>
            <p:nvPr/>
          </p:nvSpPr>
          <p:spPr bwMode="auto">
            <a:xfrm>
              <a:off x="5706065" y="5211152"/>
              <a:ext cx="1430383" cy="295763"/>
            </a:xfrm>
            <a:prstGeom prst="rect">
              <a:avLst/>
            </a:prstGeom>
            <a:solidFill>
              <a:srgbClr val="B0111B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solidFill>
                  <a:schemeClr val="accent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2" name="Rectangle 105"/>
            <p:cNvSpPr>
              <a:spLocks noChangeArrowheads="1"/>
            </p:cNvSpPr>
            <p:nvPr/>
          </p:nvSpPr>
          <p:spPr bwMode="auto">
            <a:xfrm>
              <a:off x="5706065" y="4833327"/>
              <a:ext cx="1430383" cy="316279"/>
            </a:xfrm>
            <a:prstGeom prst="rect">
              <a:avLst/>
            </a:prstGeom>
            <a:solidFill>
              <a:srgbClr val="B0111B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solidFill>
                  <a:schemeClr val="accent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grpSp>
          <p:nvGrpSpPr>
            <p:cNvPr id="44046" name="Group 106"/>
            <p:cNvGrpSpPr>
              <a:grpSpLocks/>
            </p:cNvGrpSpPr>
            <p:nvPr/>
          </p:nvGrpSpPr>
          <p:grpSpPr bwMode="auto">
            <a:xfrm>
              <a:off x="6021174" y="4821232"/>
              <a:ext cx="968539" cy="366990"/>
              <a:chOff x="3585" y="3203"/>
              <a:chExt cx="706" cy="211"/>
            </a:xfrm>
          </p:grpSpPr>
          <p:sp>
            <p:nvSpPr>
              <p:cNvPr id="24" name="Line 107"/>
              <p:cNvSpPr>
                <a:spLocks noChangeShapeType="1"/>
              </p:cNvSpPr>
              <p:nvPr/>
            </p:nvSpPr>
            <p:spPr bwMode="auto">
              <a:xfrm>
                <a:off x="3585" y="3203"/>
                <a:ext cx="0" cy="182"/>
              </a:xfrm>
              <a:prstGeom prst="line">
                <a:avLst/>
              </a:prstGeom>
              <a:noFill/>
              <a:ln w="12700">
                <a:solidFill>
                  <a:schemeClr val="bg1"/>
                </a:solidFill>
                <a:round/>
                <a:headEnd type="triangle" w="med" len="med"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GB">
                  <a:solidFill>
                    <a:schemeClr val="accent6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25" name="Rectangle 108"/>
              <p:cNvSpPr>
                <a:spLocks noChangeArrowheads="1"/>
              </p:cNvSpPr>
              <p:nvPr/>
            </p:nvSpPr>
            <p:spPr bwMode="auto">
              <a:xfrm>
                <a:off x="3585" y="3204"/>
                <a:ext cx="706" cy="21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1600" i="1" dirty="0">
                    <a:solidFill>
                      <a:schemeClr val="bg1"/>
                    </a:solidFill>
                    <a:latin typeface="Arial" charset="0"/>
                    <a:ea typeface="ＭＳ Ｐゴシック" charset="0"/>
                    <a:cs typeface="ＭＳ Ｐゴシック" charset="0"/>
                  </a:rPr>
                  <a:t>fair</a:t>
                </a:r>
                <a:r>
                  <a:rPr lang="en-GB" sz="1600" i="1" dirty="0">
                    <a:solidFill>
                      <a:schemeClr val="accent6"/>
                    </a:solidFill>
                    <a:latin typeface="Arial" charset="0"/>
                    <a:ea typeface="ＭＳ Ｐゴシック" charset="0"/>
                    <a:cs typeface="ＭＳ Ｐゴシック" charset="0"/>
                  </a:rPr>
                  <a:t> </a:t>
                </a:r>
                <a:r>
                  <a:rPr lang="en-GB" sz="1600" i="1" dirty="0">
                    <a:solidFill>
                      <a:srgbClr val="FFFFFF"/>
                    </a:solidFill>
                    <a:latin typeface="Arial" charset="0"/>
                    <a:ea typeface="ＭＳ Ｐゴシック" charset="0"/>
                    <a:cs typeface="ＭＳ Ｐゴシック" charset="0"/>
                  </a:rPr>
                  <a:t>rate</a:t>
                </a:r>
                <a:endParaRPr lang="fr-FR" sz="1600" i="1" dirty="0">
                  <a:solidFill>
                    <a:srgbClr val="FFFFFF"/>
                  </a:solidFill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26" name="AutoShape 109"/>
            <p:cNvSpPr>
              <a:spLocks noChangeArrowheads="1"/>
            </p:cNvSpPr>
            <p:nvPr/>
          </p:nvSpPr>
          <p:spPr bwMode="auto">
            <a:xfrm rot="5400000">
              <a:off x="5779589" y="4597756"/>
              <a:ext cx="1422400" cy="1801223"/>
            </a:xfrm>
            <a:prstGeom prst="can">
              <a:avLst>
                <a:gd name="adj" fmla="val 31002"/>
              </a:avLst>
            </a:prstGeom>
            <a:noFill/>
            <a:ln w="28575">
              <a:solidFill>
                <a:schemeClr val="tx2">
                  <a:lumMod val="50000"/>
                </a:scheme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tx2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solidFill>
                  <a:schemeClr val="accent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7" name="Rectangle 110"/>
            <p:cNvSpPr>
              <a:spLocks noChangeArrowheads="1"/>
            </p:cNvSpPr>
            <p:nvPr/>
          </p:nvSpPr>
          <p:spPr bwMode="auto">
            <a:xfrm>
              <a:off x="5706065" y="6000995"/>
              <a:ext cx="1430383" cy="158994"/>
            </a:xfrm>
            <a:prstGeom prst="rect">
              <a:avLst/>
            </a:prstGeom>
            <a:solidFill>
              <a:srgbClr val="7575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solidFill>
                  <a:schemeClr val="accent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8" name="Rectangle 111"/>
            <p:cNvSpPr>
              <a:spLocks noChangeArrowheads="1"/>
            </p:cNvSpPr>
            <p:nvPr/>
          </p:nvSpPr>
          <p:spPr bwMode="auto">
            <a:xfrm>
              <a:off x="5706065" y="5780454"/>
              <a:ext cx="1430383" cy="158995"/>
            </a:xfrm>
            <a:prstGeom prst="rect">
              <a:avLst/>
            </a:prstGeom>
            <a:solidFill>
              <a:srgbClr val="7575D1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GB">
                <a:solidFill>
                  <a:schemeClr val="accent6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16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	</a:t>
            </a:r>
            <a:r>
              <a:rPr lang="en-US" dirty="0" err="1" smtClean="0"/>
              <a:t>HyGenICC</a:t>
            </a:r>
            <a:r>
              <a:rPr lang="en-US" dirty="0" smtClean="0"/>
              <a:t>: How sender works?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82000" cy="475615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sending VMs using any transport protocol would send at their nominal rate to the hypervisor.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hypervisor runs a simple counting Token-Bucket Rate (TBR) limiters to cap VMs rates to their fair-share of their physical NIC capacity.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hypervisor monitors any incoming “IPR-bit” flags or feed-back messages from the receiving end-hosts.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TBRs are adaptively adjusted to account for the amount of congestion each source is causing in the network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63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	</a:t>
            </a:r>
            <a:r>
              <a:rPr lang="en-US" dirty="0" err="1" smtClean="0"/>
              <a:t>HyGenICC</a:t>
            </a:r>
            <a:r>
              <a:rPr lang="en-US" dirty="0" smtClean="0"/>
              <a:t>: How receiver works?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82000" cy="475615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receiving end-hosts monitors incoming ECN marks on data packets.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hypervisor clears the marks and account it for the sending host in the table.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After ACK is ready to transmitted </a:t>
            </a:r>
            <a:r>
              <a:rPr lang="en-US" dirty="0"/>
              <a:t>the hypervisor marks the “IPR-bit”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no ACK is sent after waiting for a period of time the hypervisors sends explicit feed-back message.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886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ea typeface="ＭＳ Ｐゴシック" charset="-128"/>
                <a:cs typeface="ＭＳ Ｐゴシック" charset="-128"/>
              </a:rPr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rmAutofit/>
          </a:bodyPr>
          <a:lstStyle/>
          <a:p>
            <a:pPr>
              <a:buFont typeface="Arial" pitchFamily="-110" charset="0"/>
              <a:buChar char="•"/>
              <a:defRPr/>
            </a:pPr>
            <a:endParaRPr lang="en-US" sz="1100" dirty="0" smtClean="0">
              <a:ea typeface="+mn-ea"/>
              <a:cs typeface="+mn-cs"/>
            </a:endParaRPr>
          </a:p>
          <a:p>
            <a:pPr>
              <a:buFont typeface="Arial" pitchFamily="-110" charset="0"/>
              <a:buChar char="•"/>
              <a:defRPr/>
            </a:pPr>
            <a:r>
              <a:rPr lang="en-US" sz="2800" dirty="0" err="1" smtClean="0">
                <a:ea typeface="+mn-ea"/>
                <a:cs typeface="+mn-cs"/>
              </a:rPr>
              <a:t>HyGenICC</a:t>
            </a:r>
            <a:r>
              <a:rPr lang="en-US" sz="2800" dirty="0" smtClean="0">
                <a:ea typeface="+mn-ea"/>
                <a:cs typeface="+mn-cs"/>
              </a:rPr>
              <a:t> satisfies all </a:t>
            </a:r>
            <a:r>
              <a:rPr lang="en-US" dirty="0" smtClean="0"/>
              <a:t>mentioned </a:t>
            </a:r>
            <a:r>
              <a:rPr lang="en-US" sz="2800" dirty="0" smtClean="0">
                <a:ea typeface="+mn-ea"/>
                <a:cs typeface="+mn-cs"/>
              </a:rPr>
              <a:t>requirements for Data Center congestion control.</a:t>
            </a:r>
          </a:p>
          <a:p>
            <a:pPr marL="800100" lvl="1" indent="-342900">
              <a:buFont typeface="Wingdings" pitchFamily="2" charset="2"/>
              <a:buChar char="ü"/>
              <a:defRPr/>
            </a:pPr>
            <a:r>
              <a:rPr lang="en-US" b="1" dirty="0">
                <a:solidFill>
                  <a:srgbClr val="0000CC"/>
                </a:solidFill>
              </a:rPr>
              <a:t> Independent of </a:t>
            </a:r>
            <a:r>
              <a:rPr lang="en-US" b="1" dirty="0" smtClean="0">
                <a:solidFill>
                  <a:srgbClr val="0000CC"/>
                </a:solidFill>
              </a:rPr>
              <a:t>transport protocol or VM network stack.</a:t>
            </a:r>
            <a:endParaRPr lang="en-US" b="1" dirty="0">
              <a:solidFill>
                <a:srgbClr val="0000CC"/>
              </a:solidFill>
            </a:endParaRPr>
          </a:p>
          <a:p>
            <a:pPr marL="800100" lvl="1" indent="-342900">
              <a:buFont typeface="Wingdings" pitchFamily="2" charset="2"/>
              <a:buChar char="ü"/>
              <a:defRPr/>
            </a:pPr>
            <a:r>
              <a:rPr lang="en-US" b="1" dirty="0">
                <a:solidFill>
                  <a:srgbClr val="0000CC"/>
                </a:solidFill>
              </a:rPr>
              <a:t> Allows the coexistence of different protocols.</a:t>
            </a:r>
          </a:p>
          <a:p>
            <a:pPr marL="800100" lvl="1" indent="-342900">
              <a:buFont typeface="Wingdings" pitchFamily="2" charset="2"/>
              <a:buChar char="ü"/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Fits with any Protocol flavor running on any OS.</a:t>
            </a:r>
          </a:p>
          <a:p>
            <a:pPr marL="800100" lvl="1" indent="-342900">
              <a:buFont typeface="Wingdings" pitchFamily="2" charset="2"/>
              <a:buChar char="ü"/>
              <a:defRPr/>
            </a:pPr>
            <a:r>
              <a:rPr lang="en-US" b="1" dirty="0" smtClean="0">
                <a:solidFill>
                  <a:srgbClr val="FF0000"/>
                </a:solidFill>
              </a:rPr>
              <a:t>No Modifications to Guest VMs networking stack.</a:t>
            </a:r>
            <a:endParaRPr lang="en-US" sz="2400" b="1" dirty="0" smtClean="0">
              <a:solidFill>
                <a:srgbClr val="FF0000"/>
              </a:solidFill>
            </a:endParaRPr>
          </a:p>
          <a:p>
            <a:pPr>
              <a:buFont typeface="Arial" pitchFamily="-110" charset="0"/>
              <a:buNone/>
              <a:defRPr/>
            </a:pPr>
            <a:endParaRPr lang="en-US" sz="1800" dirty="0" smtClean="0">
              <a:ea typeface="+mn-ea"/>
              <a:cs typeface="+mn-cs"/>
            </a:endParaRPr>
          </a:p>
          <a:p>
            <a:pPr>
              <a:buFont typeface="Arial" pitchFamily="-110" charset="0"/>
              <a:buChar char="•"/>
              <a:defRPr/>
            </a:pPr>
            <a:r>
              <a:rPr lang="en-US" sz="2800" dirty="0" smtClean="0">
                <a:ea typeface="+mn-ea"/>
                <a:cs typeface="+mn-cs"/>
              </a:rPr>
              <a:t>Features:</a:t>
            </a:r>
          </a:p>
          <a:p>
            <a:pPr marL="800100" lvl="1" indent="-342900">
              <a:buFont typeface="Wingdings" pitchFamily="2" charset="2"/>
              <a:buChar char="ü"/>
              <a:defRPr/>
            </a:pPr>
            <a:r>
              <a:rPr lang="en-US" sz="2400" b="1" dirty="0" smtClean="0">
                <a:solidFill>
                  <a:srgbClr val="0000CC"/>
                </a:solidFill>
              </a:rPr>
              <a:t>Very simple change to end-host hypervisor logic.</a:t>
            </a:r>
          </a:p>
          <a:p>
            <a:pPr marL="800100" lvl="1" indent="-342900">
              <a:buFont typeface="Wingdings" pitchFamily="2" charset="2"/>
              <a:buChar char="ü"/>
              <a:defRPr/>
            </a:pPr>
            <a:r>
              <a:rPr lang="en-US" sz="2400" b="1" dirty="0" smtClean="0">
                <a:solidFill>
                  <a:srgbClr val="FF0000"/>
                </a:solidFill>
              </a:rPr>
              <a:t>Allows immediate and incremental deployment.</a:t>
            </a:r>
          </a:p>
          <a:p>
            <a:pPr marL="800100" lvl="1" indent="-342900">
              <a:buNone/>
              <a:defRPr/>
            </a:pPr>
            <a:endParaRPr lang="en-US" sz="2400" dirty="0" smtClean="0"/>
          </a:p>
          <a:p>
            <a:pPr marL="800100" lvl="1" indent="-342900">
              <a:buNone/>
              <a:defRPr/>
            </a:pPr>
            <a:endParaRPr lang="en-US" sz="2400" dirty="0" smtClean="0"/>
          </a:p>
          <a:p>
            <a:pPr marL="800100" lvl="1" indent="-342900">
              <a:buNone/>
              <a:defRPr/>
            </a:pPr>
            <a:endParaRPr lang="en-US" sz="2400" dirty="0" smtClean="0"/>
          </a:p>
          <a:p>
            <a:pPr marL="400050">
              <a:buFont typeface="Arial" pitchFamily="-110" charset="0"/>
              <a:buNone/>
              <a:defRPr/>
            </a:pPr>
            <a:endParaRPr lang="en-US" sz="2400" dirty="0" smtClean="0"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860B3D-D4F8-4840-B91D-0EEC232E35F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733435"/>
      </p:ext>
    </p:extLst>
  </p:cSld>
  <p:clrMapOvr>
    <a:masterClrMapping/>
  </p:clrMapOvr>
  <p:transition advTm="34138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5.4|37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5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11527</TotalTime>
  <Words>1383</Words>
  <Application>Microsoft Office PowerPoint</Application>
  <PresentationFormat>On-screen Show (4:3)</PresentationFormat>
  <Paragraphs>241</Paragraphs>
  <Slides>24</Slides>
  <Notes>5</Notes>
  <HiddenSlides>8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ＭＳ Ｐゴシック</vt:lpstr>
      <vt:lpstr>Arial</vt:lpstr>
      <vt:lpstr>Calibri</vt:lpstr>
      <vt:lpstr>Comic Sans MS</vt:lpstr>
      <vt:lpstr>Helvetica</vt:lpstr>
      <vt:lpstr>Times New Roman</vt:lpstr>
      <vt:lpstr>Wingdings</vt:lpstr>
      <vt:lpstr>Office Theme</vt:lpstr>
      <vt:lpstr>PowerPoint Presentation</vt:lpstr>
      <vt:lpstr>Congestion in Data Centers</vt:lpstr>
      <vt:lpstr>Congestion in Data Centers</vt:lpstr>
      <vt:lpstr>Inter-Protocol Unfairness</vt:lpstr>
      <vt:lpstr>NS2 simulation</vt:lpstr>
      <vt:lpstr>Does ECN marking help?</vt:lpstr>
      <vt:lpstr>Recent congestion control schemes</vt:lpstr>
      <vt:lpstr>Efficient Solution Requirements</vt:lpstr>
      <vt:lpstr>HyGenICC IP Congestion Control</vt:lpstr>
      <vt:lpstr>Two Key Ideas</vt:lpstr>
      <vt:lpstr>Does HyGenICC work?</vt:lpstr>
      <vt:lpstr>ECN Responsive VMs</vt:lpstr>
      <vt:lpstr>HyGenICC with more senders</vt:lpstr>
      <vt:lpstr>Why HyGenICC Works</vt:lpstr>
      <vt:lpstr>Thanks – Questions are welcomed </vt:lpstr>
      <vt:lpstr>References</vt:lpstr>
      <vt:lpstr>Intra-Protocol Fairness</vt:lpstr>
      <vt:lpstr>Intra-Protocol Unfairness</vt:lpstr>
      <vt:lpstr>Inter-Protocol Unfairness</vt:lpstr>
      <vt:lpstr>Does Static (Centralized) rate allocation help?</vt:lpstr>
      <vt:lpstr>Advantages of Network Congestion Control</vt:lpstr>
      <vt:lpstr> HyGenICC: How sender works?</vt:lpstr>
      <vt:lpstr> HyGenICC: How receiver works?</vt:lpstr>
      <vt:lpstr>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Mohammad</dc:creator>
  <cp:lastModifiedBy>Ahmed</cp:lastModifiedBy>
  <cp:revision>914</cp:revision>
  <dcterms:created xsi:type="dcterms:W3CDTF">2011-04-20T06:26:42Z</dcterms:created>
  <dcterms:modified xsi:type="dcterms:W3CDTF">2016-05-25T17:49:42Z</dcterms:modified>
</cp:coreProperties>
</file>