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9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74" r:id="rId2"/>
    <p:sldId id="307" r:id="rId3"/>
    <p:sldId id="313" r:id="rId4"/>
    <p:sldId id="389" r:id="rId5"/>
    <p:sldId id="390" r:id="rId6"/>
    <p:sldId id="301" r:id="rId7"/>
    <p:sldId id="381" r:id="rId8"/>
    <p:sldId id="382" r:id="rId9"/>
    <p:sldId id="268" r:id="rId10"/>
    <p:sldId id="373" r:id="rId11"/>
    <p:sldId id="338" r:id="rId12"/>
    <p:sldId id="274" r:id="rId13"/>
    <p:sldId id="334" r:id="rId14"/>
    <p:sldId id="383" r:id="rId15"/>
    <p:sldId id="384" r:id="rId16"/>
    <p:sldId id="385" r:id="rId17"/>
    <p:sldId id="386" r:id="rId18"/>
    <p:sldId id="387" r:id="rId19"/>
    <p:sldId id="275" r:id="rId20"/>
    <p:sldId id="285" r:id="rId21"/>
    <p:sldId id="388" r:id="rId22"/>
    <p:sldId id="3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9E0CD"/>
    <a:srgbClr val="0000FF"/>
    <a:srgbClr val="3333FF"/>
    <a:srgbClr val="0C921C"/>
    <a:srgbClr val="FFFFFF"/>
    <a:srgbClr val="C0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09" autoAdjust="0"/>
  </p:normalViewPr>
  <p:slideViewPr>
    <p:cSldViewPr>
      <p:cViewPr varScale="1">
        <p:scale>
          <a:sx n="68" d="100"/>
          <a:sy n="68" d="100"/>
        </p:scale>
        <p:origin x="20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02"/>
    </p:cViewPr>
  </p:sorterViewPr>
  <p:notesViewPr>
    <p:cSldViewPr>
      <p:cViewPr varScale="1">
        <p:scale>
          <a:sx n="69" d="100"/>
          <a:sy n="69" d="100"/>
        </p:scale>
        <p:origin x="-279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B976C-B25D-4996-80AE-CDE97ACD351B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6EA2B-EFC1-4DB2-A297-B21C4C7A6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45557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 Our</a:t>
            </a:r>
            <a:r>
              <a:rPr lang="en-US" baseline="0" dirty="0" smtClean="0"/>
              <a:t> answer leverages the functions of TCP flow control, which is an integral part of all types of TCP flavors </a:t>
            </a:r>
          </a:p>
          <a:p>
            <a:r>
              <a:rPr lang="en-US" baseline="0" dirty="0" smtClean="0"/>
              <a:t>2- Hence, our solution will fit with all TCPs and will not require any more modifications to TCP stack.</a:t>
            </a:r>
          </a:p>
          <a:p>
            <a:r>
              <a:rPr lang="en-US" baseline="0" dirty="0" smtClean="0"/>
              <a:t>3- In TCP flow control, the receiver uses TCP receive window field for conveying the amount of buffer left which will throttle the sender.</a:t>
            </a:r>
          </a:p>
          <a:p>
            <a:r>
              <a:rPr lang="en-US" dirty="0" smtClean="0"/>
              <a:t>4- TCP flow control limits the sending</a:t>
            </a:r>
            <a:r>
              <a:rPr lang="en-US" baseline="0" dirty="0" smtClean="0"/>
              <a:t> rate of TCP senders using the equation above </a:t>
            </a:r>
            <a:r>
              <a:rPr lang="en-US" baseline="0" dirty="0" err="1" smtClean="0"/>
              <a:t>SendWnd</a:t>
            </a:r>
            <a:r>
              <a:rPr lang="en-US" baseline="0" dirty="0" smtClean="0"/>
              <a:t>=Min (congestion win, receive win).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4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Idea1 : </a:t>
            </a:r>
            <a:r>
              <a:rPr lang="en-US" baseline="0" dirty="0" smtClean="0"/>
              <a:t>In our scheme, we treat the egress port of the switch as the TCP receiver with limited buffering space.</a:t>
            </a:r>
            <a:endParaRPr lang="en-US" dirty="0" smtClean="0"/>
          </a:p>
          <a:p>
            <a:r>
              <a:rPr lang="en-US" dirty="0" smtClean="0"/>
              <a:t>1-</a:t>
            </a:r>
            <a:r>
              <a:rPr lang="en-US" baseline="0" dirty="0" smtClean="0"/>
              <a:t>  Each port’s buffer space change over time and reflects level of congestion.</a:t>
            </a:r>
          </a:p>
          <a:p>
            <a:r>
              <a:rPr lang="en-US" baseline="0" dirty="0" smtClean="0"/>
              <a:t>2- Number of active flows can be easily known by tracking per-port SYN and FIN flags.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Idea2: In our scheme, we send explicit feedback by rewriting the TCP receive window value in the backward direction.</a:t>
            </a:r>
          </a:p>
          <a:p>
            <a:r>
              <a:rPr lang="en-US" baseline="0" dirty="0" smtClean="0"/>
              <a:t>1- The idea is quite similar to XCP and ATM-ABR techniques without their complexity.</a:t>
            </a:r>
          </a:p>
          <a:p>
            <a:r>
              <a:rPr lang="en-US" baseline="0" dirty="0" smtClean="0"/>
              <a:t>2- Receive window will eventually limit TCP sender rate </a:t>
            </a:r>
          </a:p>
          <a:p>
            <a:r>
              <a:rPr lang="en-US" baseline="0" dirty="0" smtClean="0"/>
              <a:t>3- the feedback is only ½ RTT away leading to fact reaction to congestion events.</a:t>
            </a:r>
          </a:p>
          <a:p>
            <a:r>
              <a:rPr lang="en-US" baseline="0" dirty="0" smtClean="0"/>
              <a:t>4- our scheme requires O(1) computation and rewrite overhead.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0630E-C6A9-444B-A16B-2B64151D1DE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32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RWNDQ Algorithm is implemented</a:t>
            </a: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 at the switch side only. No modifications to TCP sender/receiver.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At the switch: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1- Switch tracks a per-port local window value reflecting the current outgoing (forward path) queue occupancy with respect to the queue target.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2- The</a:t>
            </a: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 window is increased when the current queue level is less than the target and decreased if it is above queue target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3- We incorporate slow-start mechanism like TCP to achieve fast convergence towards the queue target level after which it will be disabled.</a:t>
            </a:r>
          </a:p>
          <a:p>
            <a:pPr eaLnBrk="1" hangingPunct="1">
              <a:spcBef>
                <a:spcPct val="0"/>
              </a:spcBef>
            </a:pP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4A6DD6-72AA-A648-96C7-19F688F76A4D}" type="slidenum">
              <a:rPr lang="en-US">
                <a:latin typeface="Calibri" charset="0"/>
                <a:ea typeface="Arial" charset="0"/>
                <a:cs typeface="Arial" charset="0"/>
              </a:rPr>
              <a:pPr/>
              <a:t>12</a:t>
            </a:fld>
            <a:endParaRPr lang="en-US">
              <a:latin typeface="Calibri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716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prove its convergence, we have set up a fluid model that mimics the operations of RWNDQ at the switch.</a:t>
            </a:r>
          </a:p>
          <a:p>
            <a:r>
              <a:rPr lang="en-US" baseline="0" dirty="0" smtClean="0"/>
              <a:t>1- The model was implemented and several trials were run on </a:t>
            </a:r>
            <a:r>
              <a:rPr lang="en-US" baseline="0" dirty="0" err="1" smtClean="0"/>
              <a:t>matlab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2- The expectation is that the average queue as the time reach infinity should converge to the target queue size.</a:t>
            </a:r>
          </a:p>
          <a:p>
            <a:r>
              <a:rPr lang="en-US" baseline="0" dirty="0" smtClean="0"/>
              <a:t>3- Outcome from the </a:t>
            </a:r>
            <a:r>
              <a:rPr lang="en-US" baseline="0" dirty="0" err="1" smtClean="0"/>
              <a:t>matlab</a:t>
            </a:r>
            <a:r>
              <a:rPr lang="en-US" baseline="0" dirty="0" smtClean="0"/>
              <a:t> model is that average queue reaches the target, and the convergence is even faster with slow-start mechanism.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451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prove its fairness among competing flows.</a:t>
            </a:r>
            <a:r>
              <a:rPr lang="en-US" baseline="0" dirty="0"/>
              <a:t> </a:t>
            </a:r>
            <a:r>
              <a:rPr lang="en-US" baseline="0" dirty="0" smtClean="0"/>
              <a:t>We use implementation of RWNDQ in NS2 as the basis for our simulations.</a:t>
            </a:r>
          </a:p>
          <a:p>
            <a:r>
              <a:rPr lang="en-US" baseline="0" dirty="0" smtClean="0"/>
              <a:t>1- We use a dumbbell topology (single routed topology), with 5 senders towards a single receiver starting and stopping  at different times (in successive manner).</a:t>
            </a:r>
          </a:p>
          <a:p>
            <a:r>
              <a:rPr lang="en-US" baseline="0" dirty="0" smtClean="0"/>
              <a:t>2- Expectation is that RWNDQ achieves good fairness due to its </a:t>
            </a:r>
            <a:r>
              <a:rPr lang="en-US" sz="1200" dirty="0" smtClean="0"/>
              <a:t>equal buffer allocation among competing flows  and</a:t>
            </a:r>
            <a:r>
              <a:rPr lang="en-US" baseline="0" dirty="0" smtClean="0"/>
              <a:t> short control loop.</a:t>
            </a:r>
          </a:p>
          <a:p>
            <a:r>
              <a:rPr lang="en-US" baseline="0" dirty="0" smtClean="0"/>
              <a:t>3- Compared with DCTCP, Figure shows that RWNDQ achieves better fairness with small variance.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607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r>
              <a:rPr lang="en-US" baseline="0" dirty="0" smtClean="0"/>
              <a:t> analysis of MICE flows – Goal is to achieve low latency.</a:t>
            </a:r>
          </a:p>
          <a:p>
            <a:r>
              <a:rPr lang="en-US" baseline="0" dirty="0" smtClean="0"/>
              <a:t>1- We use a dumbbell topology with 50 senders (25 Mice and 25 Elephants) competing toward a single receiver.</a:t>
            </a:r>
          </a:p>
          <a:p>
            <a:r>
              <a:rPr lang="en-US" baseline="0" dirty="0" smtClean="0"/>
              <a:t>2- we compare RWNDQ with DCTCP and XCP </a:t>
            </a:r>
          </a:p>
          <a:p>
            <a:r>
              <a:rPr lang="en-US" baseline="0" dirty="0" smtClean="0"/>
              <a:t>3- Figure shows that RWNDQ flows achieves an smaller average response time with nearly zero variability among competing Mice flows.</a:t>
            </a:r>
          </a:p>
          <a:p>
            <a:r>
              <a:rPr lang="en-US" baseline="0" dirty="0" smtClean="0"/>
              <a:t>4- This result is mainly attributed to low queue occupancies and the low loss rate and hence low retransmission timeouts leading to faster completion times.</a:t>
            </a:r>
          </a:p>
          <a:p>
            <a:r>
              <a:rPr lang="en-US" baseline="0" dirty="0" smtClean="0"/>
              <a:t>4- This means that RWNDQ can guarantee a specific deadlines to flows and ensure that nearly all of them won't miss the deadline.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85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r>
              <a:rPr lang="en-US" baseline="0" dirty="0" smtClean="0"/>
              <a:t> analysis of Elephants flows – Goal is to achieve high throughput with fair allocation among elephants.</a:t>
            </a:r>
          </a:p>
          <a:p>
            <a:r>
              <a:rPr lang="en-US" baseline="0" dirty="0" smtClean="0"/>
              <a:t>1- We use a dumbbell topology with 50 senders (25 Mice and 25 Elephants) competing toward a single receiver.</a:t>
            </a:r>
          </a:p>
          <a:p>
            <a:r>
              <a:rPr lang="en-US" baseline="0" dirty="0" smtClean="0"/>
              <a:t>2- we compare RWNDQ with DCTCP and XCP </a:t>
            </a:r>
          </a:p>
          <a:p>
            <a:r>
              <a:rPr lang="en-US" baseline="0" dirty="0" smtClean="0"/>
              <a:t>3- Figure shows that RWNDQ flows achieves a high throughput close to what DCTCP and XCP achieves with a near zero variability among competing elephant flows.</a:t>
            </a:r>
          </a:p>
          <a:p>
            <a:r>
              <a:rPr lang="en-US" baseline="0" dirty="0" smtClean="0"/>
              <a:t>4- This is attributed to the fact that RWNDQ fairly allocates the buffer space among competing flows and redistribute it proactively among active flows only.</a:t>
            </a:r>
          </a:p>
          <a:p>
            <a:r>
              <a:rPr lang="en-US" baseline="0" dirty="0" smtClean="0"/>
              <a:t>5- This means that RWNDQ can guarantee a specific throughput to flows and ensure that nearly all of them achieve an equal effective throughput.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31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r>
              <a:rPr lang="en-US" baseline="0" dirty="0" smtClean="0"/>
              <a:t> analysis of RWNDQ queue – Goal is to achieve small persistent queue with low variability.</a:t>
            </a:r>
          </a:p>
          <a:p>
            <a:r>
              <a:rPr lang="en-US" baseline="0" dirty="0" smtClean="0"/>
              <a:t>1- We use a dumbbell topology with 50 senders (25 Mice and 25 Elephants) competing toward a single receiver.</a:t>
            </a:r>
          </a:p>
          <a:p>
            <a:r>
              <a:rPr lang="en-US" baseline="0" dirty="0" smtClean="0"/>
              <a:t>2- we compare RWNDQ with DCTCP and XCP </a:t>
            </a:r>
          </a:p>
          <a:p>
            <a:r>
              <a:rPr lang="en-US" baseline="0" dirty="0" smtClean="0"/>
              <a:t>3- Figure shows that RWNDQ achieves small persistent queue with nearly zero variability close to what is achieved by DCTCP.</a:t>
            </a:r>
          </a:p>
          <a:p>
            <a:r>
              <a:rPr lang="en-US" baseline="0" dirty="0" smtClean="0"/>
              <a:t>4- This means that RWNDQ can ensure low queueing delay and burst tolerance.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1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r>
              <a:rPr lang="en-US" baseline="0" dirty="0" smtClean="0"/>
              <a:t> analysis of Link– Goal is to achieve high link utilization over the time.</a:t>
            </a:r>
          </a:p>
          <a:p>
            <a:r>
              <a:rPr lang="en-US" baseline="0" dirty="0" smtClean="0"/>
              <a:t>1- We use a dumbbell topology with 50 senders (25 Mice and 25 Elephants) competing toward a single receiver.</a:t>
            </a:r>
          </a:p>
          <a:p>
            <a:r>
              <a:rPr lang="en-US" baseline="0" dirty="0" smtClean="0"/>
              <a:t>2- we compare RWNDQ with DCTCP and XCP </a:t>
            </a:r>
          </a:p>
          <a:p>
            <a:r>
              <a:rPr lang="en-US" baseline="0" dirty="0" smtClean="0"/>
              <a:t>3- Figure shows that RWNDQ achieves high link utilization with small drops during the </a:t>
            </a:r>
            <a:r>
              <a:rPr lang="en-US" baseline="0" dirty="0" err="1" smtClean="0"/>
              <a:t>incast</a:t>
            </a:r>
            <a:r>
              <a:rPr lang="en-US" baseline="0" dirty="0" smtClean="0"/>
              <a:t> period only.</a:t>
            </a:r>
          </a:p>
          <a:p>
            <a:r>
              <a:rPr lang="en-US" baseline="0" dirty="0" smtClean="0"/>
              <a:t>4- This means that RWNDQ can work in a work conserving manner while utilizing the available link bandwidth.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81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points in the slides is enough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71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1-</a:t>
            </a:r>
            <a:r>
              <a:rPr lang="en-US" baseline="0" dirty="0" smtClean="0"/>
              <a:t> Talk about Partition Aggregate Type of traffic as explained by the figure, where a request comes in to Front-End Server with a specific Deadline (</a:t>
            </a:r>
            <a:r>
              <a:rPr lang="en-US" baseline="0" dirty="0" err="1" smtClean="0"/>
              <a:t>e.g</a:t>
            </a:r>
            <a:r>
              <a:rPr lang="en-US" baseline="0" dirty="0" smtClean="0"/>
              <a:t> 250 </a:t>
            </a:r>
            <a:r>
              <a:rPr lang="en-US" baseline="0" dirty="0" err="1" smtClean="0"/>
              <a:t>ms</a:t>
            </a:r>
            <a:r>
              <a:rPr lang="en-US" baseline="0" dirty="0" smtClean="0"/>
              <a:t>). The Application needs to return results within specified deadline otherwise the Service Level Agreement (SLA) is violated resulting into loss of revenue.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2- Each layer of the application has its own deadline, if missed, a partial result is returned to the user.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3- This type of application architecture is the foundation for many web-applications (</a:t>
            </a:r>
            <a:r>
              <a:rPr lang="en-US" baseline="0" dirty="0" err="1" smtClean="0"/>
              <a:t>e.g</a:t>
            </a:r>
            <a:r>
              <a:rPr lang="en-US" baseline="0" dirty="0" smtClean="0"/>
              <a:t>, web search, social networks, …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) like Google search and Facebook Queries.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4- In most cases, Network is the bottleneck and the main contributor to missed deadlines -&gt; hence the problem under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360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</a:t>
            </a:r>
            <a:r>
              <a:rPr lang="en-US" baseline="0" dirty="0" smtClean="0"/>
              <a:t> points in the slides is enough</a:t>
            </a:r>
            <a:endParaRPr lang="en-US" dirty="0" smtClean="0"/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1D8668-037D-434E-B093-6334E6DAC2CF}" type="slidenum">
              <a:rPr lang="en-US" smtClean="0">
                <a:latin typeface="Calibri" charset="0"/>
                <a:ea typeface="Arial" charset="0"/>
                <a:cs typeface="Arial" charset="0"/>
              </a:rPr>
              <a:pPr/>
              <a:t>20</a:t>
            </a:fld>
            <a:endParaRPr lang="en-US" smtClean="0">
              <a:latin typeface="Calibri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6093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References to the proposed solutions DCTCP, ICTCP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MinRTO</a:t>
            </a:r>
            <a:r>
              <a:rPr lang="en-US" baseline="0" dirty="0" smtClean="0"/>
              <a:t> and Cutting-Payload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1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 Workloads in data centers are categorized into Mice and Elephants</a:t>
            </a:r>
            <a:r>
              <a:rPr lang="en-US" baseline="0" dirty="0" smtClean="0"/>
              <a:t> where most bytes comes from Elephants however the majority of the traffic are Mice</a:t>
            </a:r>
          </a:p>
          <a:p>
            <a:r>
              <a:rPr lang="en-US" baseline="0" dirty="0" smtClean="0"/>
              <a:t>2- Mice flows includes Partition/Aggregate type of traffic as well as most short messages (</a:t>
            </a:r>
            <a:r>
              <a:rPr lang="en-US" baseline="0" dirty="0" err="1" smtClean="0"/>
              <a:t>i.e</a:t>
            </a:r>
            <a:r>
              <a:rPr lang="en-US" baseline="0" dirty="0" smtClean="0"/>
              <a:t> Control and Coordination).</a:t>
            </a:r>
          </a:p>
          <a:p>
            <a:r>
              <a:rPr lang="en-US" baseline="0" dirty="0" smtClean="0"/>
              <a:t>3- They are the majority of traffic in DC but contribute small number of bytes to the total number of bytes in the network</a:t>
            </a:r>
          </a:p>
          <a:p>
            <a:r>
              <a:rPr lang="en-US" baseline="0" dirty="0" smtClean="0"/>
              <a:t>4- Mice traffic is very sensitive to delays, large delays may prohibit their efficiency.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0630E-C6A9-444B-A16B-2B64151D1DE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78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1- Elephant flows includes large volumes of Data updates and VM migration type of traffic.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2- They are the minority of traffic in DC but contribute large number of bytes to the total number of bytes in the network</a:t>
            </a:r>
          </a:p>
          <a:p>
            <a:r>
              <a:rPr lang="en-US" baseline="0" dirty="0" smtClean="0"/>
              <a:t>3- Mice traffic is very sensitive to available throughput, small available bandwidth may interrupt their operation.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0630E-C6A9-444B-A16B-2B64151D1DE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18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 There are a conflicting</a:t>
            </a:r>
            <a:r>
              <a:rPr lang="en-US" baseline="0" dirty="0" smtClean="0"/>
              <a:t> requirements from both types of flows ( The elephants with high throughput requirements and The mice with low latency requirements).</a:t>
            </a:r>
          </a:p>
          <a:p>
            <a:r>
              <a:rPr lang="en-US" dirty="0" smtClean="0"/>
              <a:t>2- Hence,</a:t>
            </a:r>
            <a:r>
              <a:rPr lang="en-US" baseline="0" dirty="0" smtClean="0"/>
              <a:t> we need to reconcile between these conflicting parties and achieve their requirements </a:t>
            </a:r>
            <a:r>
              <a:rPr lang="en-US" baseline="0" dirty="0" err="1" smtClean="0"/>
              <a:t>simulatensouly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0630E-C6A9-444B-A16B-2B64151D1DE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67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 TCP is the most widely</a:t>
            </a:r>
            <a:r>
              <a:rPr lang="en-US" baseline="0" dirty="0" smtClean="0"/>
              <a:t> used (nearly 99%) transport protocol by most applications in data centers.</a:t>
            </a:r>
          </a:p>
          <a:p>
            <a:r>
              <a:rPr lang="en-US" baseline="0" dirty="0" smtClean="0"/>
              <a:t>2- TCP was designed with the internet architecture in mind and it is ill-suited to operate in data center environments.</a:t>
            </a:r>
          </a:p>
          <a:p>
            <a:r>
              <a:rPr lang="en-US" baseline="0" dirty="0" smtClean="0"/>
              <a:t>3- similarly, its variants inherit the parent’s drawbacks and all were designed to achieve high speed in internet or wireless networks.</a:t>
            </a:r>
          </a:p>
          <a:p>
            <a:r>
              <a:rPr lang="en-US" baseline="0" dirty="0" smtClean="0"/>
              <a:t>4- They suffer from </a:t>
            </a:r>
            <a:r>
              <a:rPr lang="en-US" baseline="0" dirty="0" err="1" smtClean="0"/>
              <a:t>bursty</a:t>
            </a:r>
            <a:r>
              <a:rPr lang="en-US" baseline="0" dirty="0" smtClean="0"/>
              <a:t> packet drops (</a:t>
            </a:r>
            <a:r>
              <a:rPr lang="en-US" baseline="0" dirty="0" err="1" smtClean="0"/>
              <a:t>incast</a:t>
            </a:r>
            <a:r>
              <a:rPr lang="en-US" baseline="0" dirty="0" smtClean="0"/>
              <a:t>), large queue build up from elephant traffic.</a:t>
            </a:r>
          </a:p>
          <a:p>
            <a:r>
              <a:rPr lang="en-US" baseline="0" dirty="0" smtClean="0"/>
              <a:t>5- Recent proposals to design a suitable transport protocol for data centers </a:t>
            </a:r>
          </a:p>
          <a:p>
            <a:r>
              <a:rPr lang="en-US" baseline="0" dirty="0" smtClean="0"/>
              <a:t>6- Window-based solutions (modification of current TCP) : DCTCP and ICTCP.</a:t>
            </a:r>
          </a:p>
          <a:p>
            <a:r>
              <a:rPr lang="en-US" baseline="0" dirty="0" smtClean="0"/>
              <a:t>7- Loss Recovery Schemes (enhance loss recovery mechanism of TCP) : Reducing  Minimum Retransmission Timeout (</a:t>
            </a:r>
            <a:r>
              <a:rPr lang="en-US" baseline="0" dirty="0" err="1" smtClean="0"/>
              <a:t>MinRTO</a:t>
            </a:r>
            <a:r>
              <a:rPr lang="en-US" baseline="0" dirty="0" smtClean="0"/>
              <a:t>) and Cutting-Payload in face of possible overflow.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6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</a:t>
            </a:r>
            <a:r>
              <a:rPr lang="en-US" baseline="0" dirty="0" smtClean="0"/>
              <a:t> One of the major drawbacks of these proposals is that they depend on the implementation of transport protocol at sender/receiver in the VM image.</a:t>
            </a:r>
          </a:p>
          <a:p>
            <a:r>
              <a:rPr lang="en-US" baseline="0" dirty="0" smtClean="0"/>
              <a:t>2- Cloud operators can not force specific OS image onto the tenants, they can selectively run customized images on the provisioned VMs.</a:t>
            </a:r>
          </a:p>
          <a:p>
            <a:r>
              <a:rPr lang="en-US" baseline="0" dirty="0" smtClean="0"/>
              <a:t>3- Different TCP implementations may lead to fairness and stability issues.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47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 all proposals</a:t>
            </a:r>
            <a:r>
              <a:rPr lang="en-US" baseline="0" dirty="0" smtClean="0"/>
              <a:t> requires some modification either at the sender side, receiver side or both sides.</a:t>
            </a:r>
          </a:p>
          <a:p>
            <a:r>
              <a:rPr lang="en-US" baseline="0" dirty="0" smtClean="0"/>
              <a:t>2- This is requirement may prohibit the actual deployment of such schemes. </a:t>
            </a:r>
          </a:p>
          <a:p>
            <a:r>
              <a:rPr lang="en-US" baseline="0" dirty="0" smtClean="0"/>
              <a:t>3- For example if one or both communicating entities are outside the control of cloud operators.</a:t>
            </a:r>
          </a:p>
          <a:p>
            <a:r>
              <a:rPr lang="en-US" baseline="0" dirty="0" smtClean="0"/>
              <a:t>4- In web server case, the client is outside the cloud network and in Intrusion Detection Server (</a:t>
            </a:r>
            <a:r>
              <a:rPr lang="en-US" baseline="0" dirty="0" err="1" smtClean="0"/>
              <a:t>middlebox</a:t>
            </a:r>
            <a:r>
              <a:rPr lang="en-US" baseline="0" dirty="0" smtClean="0"/>
              <a:t>) case, both the client and server are outside the cloud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70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 In</a:t>
            </a:r>
            <a:r>
              <a:rPr lang="en-US" baseline="0" dirty="0" smtClean="0"/>
              <a:t> summery, to design a practical mechanism, we need to achieve all the mentioned requirements where 3 and 4 which was missing from the previous proposals.</a:t>
            </a:r>
          </a:p>
          <a:p>
            <a:r>
              <a:rPr lang="en-US" baseline="0" dirty="0" smtClean="0"/>
              <a:t>2- what is challenging is achieving all conflicting requirements at the same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6EA2B-EFC1-4DB2-A297-B21C4C7A67B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4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A0F-C546-4547-89EA-FC3356C8F367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99C6-9BF0-46B3-800F-ACB5276DA82A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06C-C9A8-4D74-AD7F-B6048CD0550A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DCE8-78BA-4FEE-83E8-254278ABD14B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A37D-13C2-4D7F-B125-3D639EE98E3B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64F2-4F76-4758-987B-708E81831586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82701-44B9-4AB1-99FB-2600CC3EE94E}" type="datetime1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9450-3D96-4503-AE76-C18F1E4D1A7D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4F0D-4006-4F63-87FA-4F92776B0310}" type="datetime1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4AB4-7AD2-4B18-82A9-64E253CB87EE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2EF9-7BFF-4F86-BBDD-EDF60012C91D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7835E-A09A-495A-A298-6215D5F91354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60B3D-D4F8-4840-B91D-0EEC232E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00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3505200"/>
            <a:ext cx="25400" cy="2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8575" y="990600"/>
            <a:ext cx="9144000" cy="2308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rgbClr val="0000CC"/>
                </a:solidFill>
              </a:rPr>
              <a:t>Reconciling Mice and Elephants in Data </a:t>
            </a:r>
            <a:r>
              <a:rPr lang="en-US" sz="3600" b="1" dirty="0" smtClean="0">
                <a:solidFill>
                  <a:srgbClr val="0000CC"/>
                </a:solidFill>
              </a:rPr>
              <a:t>Center Networks</a:t>
            </a:r>
            <a:endParaRPr lang="en-US" altLang="en-US" sz="3600" b="1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algn="ctr">
              <a:spcBef>
                <a:spcPct val="0"/>
              </a:spcBef>
            </a:pPr>
            <a:endParaRPr lang="en-US" altLang="en-US" sz="36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algn="ctr">
              <a:spcBef>
                <a:spcPct val="0"/>
              </a:spcBef>
            </a:pPr>
            <a:endParaRPr lang="en-US" altLang="en-US" sz="3600" i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2895600"/>
            <a:ext cx="8591550" cy="33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dirty="0">
                <a:latin typeface="Comic Sans MS" panose="030F0702030302020204" pitchFamily="66" charset="0"/>
              </a:rPr>
              <a:t> </a:t>
            </a:r>
            <a:r>
              <a:rPr lang="en-US" altLang="en-US" sz="2400" dirty="0" smtClean="0">
                <a:latin typeface="Comic Sans MS" panose="030F0702030302020204" pitchFamily="66" charset="0"/>
              </a:rPr>
              <a:t>     Conference Paper in Proceedings of CloudNet15 </a:t>
            </a:r>
            <a:r>
              <a:rPr lang="en-US" altLang="en-US" sz="2400" dirty="0">
                <a:latin typeface="Comic Sans MS" panose="030F0702030302020204" pitchFamily="66" charset="0"/>
              </a:rPr>
              <a:t>By</a:t>
            </a:r>
          </a:p>
          <a:p>
            <a:pPr algn="ctr"/>
            <a:r>
              <a:rPr lang="en-US" sz="2400" dirty="0" smtClean="0"/>
              <a:t>Ahmed M. </a:t>
            </a:r>
            <a:r>
              <a:rPr lang="en-US" sz="2400" dirty="0" err="1" smtClean="0"/>
              <a:t>Abdelmoniem</a:t>
            </a:r>
            <a:r>
              <a:rPr lang="en-US" sz="2400" dirty="0" smtClean="0"/>
              <a:t> and Brahim </a:t>
            </a:r>
            <a:r>
              <a:rPr lang="en-US" sz="2400" dirty="0" err="1" smtClean="0"/>
              <a:t>Bensaou</a:t>
            </a:r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Presented By</a:t>
            </a:r>
          </a:p>
          <a:p>
            <a:pPr algn="ctr"/>
            <a:r>
              <a:rPr lang="en-US" sz="2400" dirty="0" err="1" smtClean="0"/>
              <a:t>Xiaoming</a:t>
            </a:r>
            <a:r>
              <a:rPr lang="en-US" sz="2400" dirty="0" smtClean="0"/>
              <a:t> Dai</a:t>
            </a:r>
            <a:endParaRPr lang="en-US" sz="2400" dirty="0" smtClean="0"/>
          </a:p>
          <a:p>
            <a:pPr algn="ctr"/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algn="ctr"/>
            <a:r>
              <a:rPr lang="en-US" altLang="en-US" sz="2400" dirty="0" smtClean="0">
                <a:latin typeface="Comic Sans MS" panose="030F0702030302020204" pitchFamily="66" charset="0"/>
              </a:rPr>
              <a:t>Affiliated by</a:t>
            </a:r>
          </a:p>
          <a:p>
            <a:pPr algn="ctr"/>
            <a:r>
              <a:rPr lang="en-US" altLang="en-US" sz="2400" i="1" dirty="0" smtClean="0"/>
              <a:t>The Hong Kong University of Science and Technology</a:t>
            </a:r>
            <a:endParaRPr lang="en-US" altLang="en-US" sz="2400" dirty="0" smtClean="0">
              <a:latin typeface="Helvetica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 sz="2400" b="1" dirty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838200" y="2895600"/>
            <a:ext cx="7315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12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2"/>
          <p:cNvGrpSpPr/>
          <p:nvPr/>
        </p:nvGrpSpPr>
        <p:grpSpPr>
          <a:xfrm>
            <a:off x="6583680" y="4419600"/>
            <a:ext cx="274320" cy="274320"/>
            <a:chOff x="6934200" y="2667000"/>
            <a:chExt cx="274320" cy="274320"/>
          </a:xfrm>
        </p:grpSpPr>
        <p:sp>
          <p:nvSpPr>
            <p:cNvPr id="84" name="Rectangle 163"/>
            <p:cNvSpPr>
              <a:spLocks noChangeArrowheads="1"/>
            </p:cNvSpPr>
            <p:nvPr/>
          </p:nvSpPr>
          <p:spPr bwMode="auto">
            <a:xfrm>
              <a:off x="6934200" y="2667000"/>
              <a:ext cx="274320" cy="274320"/>
            </a:xfrm>
            <a:prstGeom prst="rect">
              <a:avLst/>
            </a:prstGeom>
            <a:gradFill rotWithShape="1"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333399"/>
                </a:solidFill>
                <a:latin typeface="Arial" pitchFamily="-109" charset="0"/>
                <a:ea typeface="+mn-ea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005638" y="2733675"/>
              <a:ext cx="133350" cy="1447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6906416" y="3800755"/>
            <a:ext cx="3581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9" name="Picture 88" descr="server-gra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33335" y="2611640"/>
            <a:ext cx="915278" cy="9743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TCP Flow Control is the answer</a:t>
            </a:r>
            <a:endParaRPr lang="en-US" dirty="0"/>
          </a:p>
        </p:txBody>
      </p:sp>
      <p:cxnSp>
        <p:nvCxnSpPr>
          <p:cNvPr id="12" name="Straight Connector 11"/>
          <p:cNvCxnSpPr>
            <a:stCxn id="89" idx="3"/>
            <a:endCxn id="5" idx="1"/>
          </p:cNvCxnSpPr>
          <p:nvPr/>
        </p:nvCxnSpPr>
        <p:spPr>
          <a:xfrm>
            <a:off x="1948613" y="3098804"/>
            <a:ext cx="4943149" cy="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117686" y="2237631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Sender 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911340" y="2178050"/>
            <a:ext cx="1144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Receiver</a:t>
            </a:r>
            <a:endParaRPr lang="en-US" b="1" dirty="0"/>
          </a:p>
        </p:txBody>
      </p:sp>
      <p:pic>
        <p:nvPicPr>
          <p:cNvPr id="5" name="Picture 4" descr="server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91762" y="2547382"/>
            <a:ext cx="1148799" cy="1102845"/>
          </a:xfrm>
          <a:prstGeom prst="rect">
            <a:avLst/>
          </a:prstGeom>
        </p:spPr>
      </p:pic>
      <p:sp>
        <p:nvSpPr>
          <p:cNvPr id="63" name="Rectangle 163"/>
          <p:cNvSpPr>
            <a:spLocks noChangeArrowheads="1"/>
          </p:cNvSpPr>
          <p:nvPr/>
        </p:nvSpPr>
        <p:spPr bwMode="auto">
          <a:xfrm>
            <a:off x="6583680" y="4419600"/>
            <a:ext cx="274320" cy="27432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333399"/>
              </a:solidFill>
              <a:latin typeface="Arial" pitchFamily="-109" charset="0"/>
              <a:ea typeface="+mn-ea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641783" y="3883898"/>
            <a:ext cx="293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6553200" y="4343400"/>
            <a:ext cx="3581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1651086" y="1094631"/>
            <a:ext cx="568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Flow Control is part of all TCP flavors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725" y="2201478"/>
            <a:ext cx="1888946" cy="1858873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117686" y="1752600"/>
            <a:ext cx="711114" cy="425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7039726" y="1647081"/>
            <a:ext cx="711114" cy="425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7110604" y="3917950"/>
            <a:ext cx="711114" cy="42545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ACK 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1135417" y="3847626"/>
            <a:ext cx="711114" cy="42545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ACK 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>
            <a:off x="1828800" y="1965325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248400" y="4151588"/>
            <a:ext cx="862205" cy="184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9600" y="5067668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4840" y="4895937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TCP header has a </a:t>
            </a:r>
            <a:r>
              <a:rPr lang="en-US" sz="2400" dirty="0" smtClean="0">
                <a:solidFill>
                  <a:srgbClr val="FF0000"/>
                </a:solidFill>
              </a:rPr>
              <a:t>Receive Window Field </a:t>
            </a:r>
            <a:r>
              <a:rPr lang="en-US" sz="2400" dirty="0" smtClean="0"/>
              <a:t>to convey amount of buffer left at the receiver.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Send Window = Min (Congestion Win, Receive Win).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 advTm="70907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Two Key Ideas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486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Switch’s </a:t>
            </a:r>
            <a:r>
              <a:rPr lang="en-US" sz="2400" dirty="0" smtClean="0">
                <a:solidFill>
                  <a:srgbClr val="FF0000"/>
                </a:solidFill>
              </a:rPr>
              <a:t>egress port </a:t>
            </a:r>
            <a:r>
              <a:rPr lang="en-US" sz="2400" dirty="0" smtClean="0"/>
              <a:t>toward destination is </a:t>
            </a:r>
            <a:r>
              <a:rPr lang="en-US" sz="2400" dirty="0" smtClean="0">
                <a:solidFill>
                  <a:srgbClr val="FF0000"/>
                </a:solidFill>
              </a:rPr>
              <a:t>a receiver </a:t>
            </a:r>
            <a:r>
              <a:rPr lang="en-US" sz="2400" dirty="0" smtClean="0"/>
              <a:t>of the data.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Buffer occupancy change over time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Buffer occupancy reflects level of congestion.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Locality of number of ongoing flow information.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Send </a:t>
            </a:r>
            <a:r>
              <a:rPr lang="en-US" sz="2400" dirty="0" smtClean="0">
                <a:solidFill>
                  <a:srgbClr val="FF0000"/>
                </a:solidFill>
              </a:rPr>
              <a:t>explicit</a:t>
            </a:r>
            <a:r>
              <a:rPr lang="en-US" sz="2400" dirty="0" smtClean="0"/>
              <a:t> feedback by leveraging TCP </a:t>
            </a:r>
            <a:r>
              <a:rPr lang="en-US" sz="2400" dirty="0" smtClean="0">
                <a:solidFill>
                  <a:srgbClr val="FF0000"/>
                </a:solidFill>
              </a:rPr>
              <a:t>receive window.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Similar to XCP and ATM-ABR techniques.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Receive window controls the sending rate.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Feedback is less than ½ RTT away.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Fast reaction to congestion events.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Low computation and rewriting overhead.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963"/>
    </mc:Choice>
    <mc:Fallback xmlns="" xmlns:mv="urn:schemas-microsoft-com:mac:vml">
      <mp:transition xmlns:mp="http://schemas.microsoft.com/office/mac/powerpoint/2008/main" spd="slow" advTm="108963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RWNDQ Algorithm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9" name="Content Placeholder 2"/>
          <p:cNvSpPr>
            <a:spLocks noGrp="1"/>
          </p:cNvSpPr>
          <p:nvPr>
            <p:ph idx="1"/>
          </p:nvPr>
        </p:nvSpPr>
        <p:spPr>
          <a:xfrm>
            <a:off x="228600" y="1119536"/>
            <a:ext cx="8763000" cy="142402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None/>
            </a:pPr>
            <a:r>
              <a:rPr lang="en-US" b="1" dirty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Switch </a:t>
            </a:r>
            <a:r>
              <a:rPr lang="en-US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side </a:t>
            </a:r>
            <a:r>
              <a:rPr lang="en-US" b="1" dirty="0" smtClean="0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(Local window proportional to queue occupancy)</a:t>
            </a:r>
            <a:r>
              <a:rPr lang="en-US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:</a:t>
            </a:r>
            <a:endParaRPr lang="en-US" b="1" dirty="0">
              <a:solidFill>
                <a:srgbClr val="0000CC"/>
              </a:solidFill>
              <a:ea typeface="ＭＳ Ｐゴシック" charset="-128"/>
              <a:cs typeface="ＭＳ Ｐゴシック" charset="-128"/>
            </a:endParaRPr>
          </a:p>
          <a:p>
            <a:pPr lvl="1" eaLnBrk="1" hangingPunct="1"/>
            <a:r>
              <a:rPr lang="en-US" sz="2400" dirty="0" smtClean="0"/>
              <a:t>Increase receive window when below the target.</a:t>
            </a:r>
          </a:p>
          <a:p>
            <a:pPr lvl="1" eaLnBrk="1" hangingPunct="1"/>
            <a:r>
              <a:rPr lang="en-US" dirty="0" smtClean="0"/>
              <a:t>Decrease when we are above the queue target.</a:t>
            </a:r>
          </a:p>
          <a:p>
            <a:pPr lvl="1" eaLnBrk="1" hangingPunct="1"/>
            <a:r>
              <a:rPr lang="en-US" sz="2400" dirty="0" smtClean="0"/>
              <a:t>Slow start to initially reach target fast.</a:t>
            </a:r>
          </a:p>
        </p:txBody>
      </p:sp>
      <p:sp>
        <p:nvSpPr>
          <p:cNvPr id="31757" name="Rectangle 18"/>
          <p:cNvSpPr>
            <a:spLocks noChangeArrowheads="1"/>
          </p:cNvSpPr>
          <p:nvPr/>
        </p:nvSpPr>
        <p:spPr bwMode="auto">
          <a:xfrm>
            <a:off x="145313" y="5323352"/>
            <a:ext cx="88392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lvl="1" indent="-342900" eaLnBrk="0" hangingPunct="0">
              <a:spcBef>
                <a:spcPct val="2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Sender/</a:t>
            </a:r>
            <a:r>
              <a:rPr lang="en-US" sz="2800" b="1" dirty="0" err="1" smtClean="0">
                <a:solidFill>
                  <a:srgbClr val="0000CC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Reciever</a:t>
            </a:r>
            <a:r>
              <a:rPr lang="en-US" sz="2800" b="1" dirty="0" smtClean="0">
                <a:solidFill>
                  <a:srgbClr val="0000CC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 side </a:t>
            </a:r>
            <a:r>
              <a:rPr lang="en-US" sz="2800" b="1" dirty="0" smtClean="0">
                <a:solidFill>
                  <a:srgbClr val="FF0000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(No Change):</a:t>
            </a:r>
          </a:p>
          <a:p>
            <a:pPr marL="342900" lvl="1" indent="-342900" algn="ctr" eaLnBrk="0" hangingPunct="0">
              <a:spcBef>
                <a:spcPct val="20000"/>
              </a:spcBef>
            </a:pPr>
            <a:r>
              <a:rPr lang="en-US" sz="3200" dirty="0"/>
              <a:t>Send Window = </a:t>
            </a:r>
            <a:r>
              <a:rPr lang="en-US" sz="3200" dirty="0" smtClean="0"/>
              <a:t>Min(Congestion </a:t>
            </a:r>
            <a:r>
              <a:rPr lang="en-US" sz="3200" dirty="0"/>
              <a:t>Win, Receive </a:t>
            </a:r>
            <a:r>
              <a:rPr lang="en-US" sz="3200" dirty="0" smtClean="0"/>
              <a:t>Win)</a:t>
            </a:r>
            <a:endParaRPr lang="en-US" sz="2800" dirty="0" smtClean="0">
              <a:solidFill>
                <a:srgbClr val="000000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  <a:p>
            <a:pPr marL="742950" lvl="1" indent="-285750" eaLnBrk="0" hangingPunct="0">
              <a:spcBef>
                <a:spcPct val="20000"/>
              </a:spcBef>
            </a:pPr>
            <a:endParaRPr lang="en-US" sz="2000" dirty="0">
              <a:solidFill>
                <a:srgbClr val="000000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  <a:p>
            <a:pPr marL="742950" lvl="1" indent="-285750" eaLnBrk="0" hangingPunct="0">
              <a:spcBef>
                <a:spcPct val="20000"/>
              </a:spcBef>
            </a:pPr>
            <a:endParaRPr lang="en-US" sz="2800" dirty="0">
              <a:solidFill>
                <a:srgbClr val="000000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59" name="TextBox 14"/>
          <p:cNvSpPr txBox="1">
            <a:spLocks noChangeArrowheads="1"/>
          </p:cNvSpPr>
          <p:nvPr/>
        </p:nvSpPr>
        <p:spPr bwMode="auto">
          <a:xfrm>
            <a:off x="4222014" y="2819400"/>
            <a:ext cx="17806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alibri" charset="0"/>
              </a:rPr>
              <a:t>Queue Target</a:t>
            </a:r>
          </a:p>
        </p:txBody>
      </p:sp>
      <p:sp>
        <p:nvSpPr>
          <p:cNvPr id="18" name="Freeform 152"/>
          <p:cNvSpPr>
            <a:spLocks/>
          </p:cNvSpPr>
          <p:nvPr/>
        </p:nvSpPr>
        <p:spPr bwMode="auto">
          <a:xfrm>
            <a:off x="3460014" y="3475838"/>
            <a:ext cx="2209800" cy="609600"/>
          </a:xfrm>
          <a:custGeom>
            <a:avLst/>
            <a:gdLst>
              <a:gd name="T0" fmla="*/ 0 w 768"/>
              <a:gd name="T1" fmla="*/ 0 h 576"/>
              <a:gd name="T2" fmla="*/ 768 w 768"/>
              <a:gd name="T3" fmla="*/ 0 h 576"/>
              <a:gd name="T4" fmla="*/ 768 w 768"/>
              <a:gd name="T5" fmla="*/ 576 h 576"/>
              <a:gd name="T6" fmla="*/ 0 w 768"/>
              <a:gd name="T7" fmla="*/ 576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576"/>
              <a:gd name="T14" fmla="*/ 768 w 768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576">
                <a:moveTo>
                  <a:pt x="0" y="0"/>
                </a:moveTo>
                <a:lnTo>
                  <a:pt x="768" y="0"/>
                </a:lnTo>
                <a:lnTo>
                  <a:pt x="768" y="576"/>
                </a:lnTo>
                <a:lnTo>
                  <a:pt x="0" y="576"/>
                </a:lnTo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333399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172060" y="3167527"/>
            <a:ext cx="1" cy="107632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529834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676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1676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64980" y="3509442"/>
            <a:ext cx="711114" cy="425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1" idx="3"/>
          </p:cNvCxnSpPr>
          <p:nvPr/>
        </p:nvCxnSpPr>
        <p:spPr>
          <a:xfrm>
            <a:off x="2576094" y="3722167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981060" y="3494415"/>
            <a:ext cx="711114" cy="425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6" name="Freeform 152"/>
          <p:cNvSpPr>
            <a:spLocks/>
          </p:cNvSpPr>
          <p:nvPr/>
        </p:nvSpPr>
        <p:spPr bwMode="auto">
          <a:xfrm rot="10800000">
            <a:off x="3460014" y="4319060"/>
            <a:ext cx="2209800" cy="609600"/>
          </a:xfrm>
          <a:custGeom>
            <a:avLst/>
            <a:gdLst>
              <a:gd name="T0" fmla="*/ 0 w 768"/>
              <a:gd name="T1" fmla="*/ 0 h 576"/>
              <a:gd name="T2" fmla="*/ 768 w 768"/>
              <a:gd name="T3" fmla="*/ 0 h 576"/>
              <a:gd name="T4" fmla="*/ 768 w 768"/>
              <a:gd name="T5" fmla="*/ 576 h 576"/>
              <a:gd name="T6" fmla="*/ 0 w 768"/>
              <a:gd name="T7" fmla="*/ 576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576"/>
              <a:gd name="T14" fmla="*/ 768 w 768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576">
                <a:moveTo>
                  <a:pt x="0" y="0"/>
                </a:moveTo>
                <a:lnTo>
                  <a:pt x="768" y="0"/>
                </a:lnTo>
                <a:lnTo>
                  <a:pt x="768" y="576"/>
                </a:lnTo>
                <a:lnTo>
                  <a:pt x="0" y="576"/>
                </a:lnTo>
              </a:path>
            </a:pathLst>
          </a:cu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333399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7950" y="4442024"/>
            <a:ext cx="711114" cy="42545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ACK 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5655746" y="4675662"/>
            <a:ext cx="862205" cy="184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366086" y="4462937"/>
            <a:ext cx="711114" cy="42545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ACK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194" y="2819400"/>
            <a:ext cx="3405606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074942" y="2486510"/>
            <a:ext cx="1394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Switch Port</a:t>
            </a:r>
            <a:endParaRPr lang="en-US" sz="2000" b="1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61885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RWNDQ Convergence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05112"/>
            <a:ext cx="8458200" cy="3733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1416303"/>
            <a:ext cx="8837548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Using fluid approach to </a:t>
            </a:r>
            <a:r>
              <a:rPr lang="en-US" sz="2200" dirty="0"/>
              <a:t>model how RWNDQ reacts </a:t>
            </a:r>
            <a:r>
              <a:rPr lang="en-US" sz="2200" dirty="0" smtClean="0"/>
              <a:t>proportionally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Expectation: </a:t>
            </a:r>
            <a:r>
              <a:rPr lang="en-US" sz="2200" dirty="0" smtClean="0"/>
              <a:t>average </a:t>
            </a:r>
            <a:r>
              <a:rPr lang="en-US" sz="2200" dirty="0" smtClean="0"/>
              <a:t>queue </a:t>
            </a:r>
            <a:r>
              <a:rPr lang="en-US" sz="2200" dirty="0"/>
              <a:t>converges to </a:t>
            </a:r>
            <a:r>
              <a:rPr lang="en-US" sz="2200" dirty="0" smtClean="0"/>
              <a:t>target as “t” </a:t>
            </a:r>
            <a:r>
              <a:rPr lang="en-US" sz="2200" dirty="0"/>
              <a:t>goes to </a:t>
            </a:r>
            <a:r>
              <a:rPr lang="en-US" sz="2200" dirty="0" smtClean="0"/>
              <a:t>infinity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Experiment: run model in </a:t>
            </a:r>
            <a:r>
              <a:rPr lang="en-US" sz="2200" dirty="0" err="1" smtClean="0"/>
              <a:t>Matlab</a:t>
            </a:r>
            <a:r>
              <a:rPr lang="en-US" sz="2200" dirty="0" smtClean="0"/>
              <a:t> where target is set to 16.6 </a:t>
            </a:r>
            <a:r>
              <a:rPr lang="en-US" sz="2200" dirty="0" err="1" smtClean="0"/>
              <a:t>pkts</a:t>
            </a:r>
            <a:endParaRPr lang="en-US" sz="2200" dirty="0" smtClean="0"/>
          </a:p>
          <a:p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 xmlns:mv="urn:schemas-microsoft-com:mac:vml">
      <mp:transition xmlns:mp="http://schemas.microsoft.com/office/mac/powerpoint/2008/main" spd="slow" advTm="48268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RWNDQ Fairness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1" y="1144250"/>
            <a:ext cx="8610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Using implementation of RWNDQ in NS2.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Expectation: Better </a:t>
            </a:r>
            <a:r>
              <a:rPr lang="en-US" sz="2200" dirty="0" smtClean="0"/>
              <a:t>fairness and small variance </a:t>
            </a:r>
            <a:r>
              <a:rPr lang="en-US" sz="2200" dirty="0" smtClean="0"/>
              <a:t>due to </a:t>
            </a:r>
            <a:r>
              <a:rPr lang="en-US" sz="2200" dirty="0" smtClean="0"/>
              <a:t>equal </a:t>
            </a:r>
            <a:r>
              <a:rPr lang="en-US" sz="2200" dirty="0" smtClean="0"/>
              <a:t>buffer allocation among competing flows and </a:t>
            </a:r>
            <a:r>
              <a:rPr lang="en-US" sz="2200" dirty="0" smtClean="0"/>
              <a:t>shorter </a:t>
            </a:r>
            <a:r>
              <a:rPr lang="en-US" sz="2200" dirty="0" smtClean="0"/>
              <a:t>control loop.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Experiment: run 5 flows successively and compare with DCTCP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86" y="2973822"/>
            <a:ext cx="4157003" cy="33965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689" y="2973822"/>
            <a:ext cx="4338711" cy="33825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09800" y="2654901"/>
            <a:ext cx="801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DCTCP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48322" y="2703815"/>
            <a:ext cx="979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RWNDQ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6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>
      <p:transition spd="slow" advTm="48268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Performance Analysis - MICE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2462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NS2 simulation and compare with XCP, DCTCP.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dirty="0" smtClean="0"/>
              <a:t>Scenarios depicting Mice colliding with Elephants.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43200"/>
            <a:ext cx="7391400" cy="34813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66800" y="2259495"/>
            <a:ext cx="7364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Mice Goal: Low Latency and low variability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62150" y="6250476"/>
            <a:ext cx="5219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*CDF</a:t>
            </a:r>
            <a:r>
              <a:rPr lang="en-US" dirty="0"/>
              <a:t>: shows distribution over mice flows only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2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>
      <p:transition spd="slow" advTm="48268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Performance Analysis - Elephants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2462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NS2 simulation and compare with XCP, DCTCP.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dirty="0" smtClean="0"/>
              <a:t>Scenario depicting Mice colliding with Elephants.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95584" y="2117134"/>
            <a:ext cx="56469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Elephants Goal</a:t>
            </a:r>
            <a:r>
              <a:rPr lang="en-US" sz="3200" dirty="0">
                <a:solidFill>
                  <a:srgbClr val="FF0000"/>
                </a:solidFill>
              </a:rPr>
              <a:t>: H</a:t>
            </a:r>
            <a:r>
              <a:rPr lang="en-US" sz="3200" dirty="0" smtClean="0">
                <a:solidFill>
                  <a:srgbClr val="FF0000"/>
                </a:solidFill>
              </a:rPr>
              <a:t>igh throughput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70498" y="6039828"/>
            <a:ext cx="5497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*CDF</a:t>
            </a:r>
            <a:r>
              <a:rPr lang="en-US" dirty="0"/>
              <a:t>: shows distribution over </a:t>
            </a:r>
            <a:r>
              <a:rPr lang="en-US" dirty="0" smtClean="0"/>
              <a:t>elephant flows </a:t>
            </a:r>
            <a:r>
              <a:rPr lang="en-US" dirty="0"/>
              <a:t>only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98136"/>
            <a:ext cx="7620000" cy="3145465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7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>
      <p:transition spd="slow" advTm="4826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Performance Analysis - Queue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2462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NS2 simulation and compare with XCP, DCTCP.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dirty="0" smtClean="0"/>
              <a:t>Scenario depicting Mice colliding with Elephants.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0474" y="2193433"/>
            <a:ext cx="79857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Queue Goal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dirty="0" smtClean="0">
                <a:solidFill>
                  <a:srgbClr val="FF0000"/>
                </a:solidFill>
              </a:rPr>
              <a:t>Stable and small persistent queue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950734"/>
            <a:ext cx="6781800" cy="352626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8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>
      <p:transition spd="slow" advTm="48268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Performance Analysis - Link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2462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NS2 simulation and compare with XCP, DCTCP.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dirty="0" smtClean="0"/>
              <a:t>Scenario depicting Mice colliding with Elephants.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0474" y="2193433"/>
            <a:ext cx="75789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Link Goal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dirty="0" smtClean="0">
                <a:solidFill>
                  <a:srgbClr val="FF0000"/>
                </a:solidFill>
              </a:rPr>
              <a:t>High Link Utilization over the time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29" y="2802826"/>
            <a:ext cx="7296408" cy="317658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66800" y="6166707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dirty="0" smtClean="0"/>
              <a:t>*Drop in utilization for RWNDQ is only at the beginning of </a:t>
            </a:r>
            <a:r>
              <a:rPr lang="en-US" dirty="0" err="1" smtClean="0"/>
              <a:t>incast</a:t>
            </a:r>
            <a:r>
              <a:rPr lang="en-US" dirty="0" smtClean="0"/>
              <a:t> epoch due to its fast reaction and redistribution of bandwidth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3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68"/>
    </mc:Choice>
    <mc:Fallback xmlns="">
      <p:transition spd="slow" advTm="48268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Why RWNDQ Works</a:t>
            </a:r>
            <a:endParaRPr lang="en-US" dirty="0"/>
          </a:p>
        </p:txBody>
      </p:sp>
      <p:sp>
        <p:nvSpPr>
          <p:cNvPr id="6" name="Rectangle 85"/>
          <p:cNvSpPr>
            <a:spLocks noGrp="1" noChangeArrowheads="1"/>
          </p:cNvSpPr>
          <p:nvPr>
            <p:ph idx="1"/>
          </p:nvPr>
        </p:nvSpPr>
        <p:spPr bwMode="auto">
          <a:xfrm>
            <a:off x="304800" y="1447800"/>
            <a:ext cx="8382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>
            <a:prstTxWarp prst="textNoShape">
              <a:avLst/>
            </a:prstTxWarp>
            <a:normAutofit lnSpcReduction="10000"/>
          </a:bodyPr>
          <a:lstStyle/>
          <a:p>
            <a:pPr lvl="0" eaLnBrk="0" hangingPunct="0">
              <a:buFont typeface="+mj-lt"/>
              <a:buAutoNum type="arabicPeriod"/>
              <a:defRPr/>
            </a:pPr>
            <a:r>
              <a:rPr lang="en-US" b="1" kern="0" dirty="0" smtClean="0">
                <a:solidFill>
                  <a:srgbClr val="0000CC"/>
                </a:solidFill>
                <a:cs typeface="Times New Roman"/>
              </a:rPr>
              <a:t>High Burst Tolerance</a:t>
            </a:r>
            <a:endParaRPr lang="en-US" sz="2800" kern="0" dirty="0" smtClean="0">
              <a:solidFill>
                <a:srgbClr val="000000"/>
              </a:solidFill>
              <a:cs typeface="Times New Roman"/>
            </a:endParaRP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Large buffer headroom →</a:t>
            </a:r>
            <a:r>
              <a:rPr lang="en-US" dirty="0" smtClean="0">
                <a:solidFill>
                  <a:prstClr val="black"/>
                </a:solidFill>
              </a:rPr>
              <a:t> bursts fit.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kern="0" dirty="0" smtClean="0">
                <a:solidFill>
                  <a:srgbClr val="FF0000"/>
                </a:solidFill>
                <a:cs typeface="Times New Roman"/>
              </a:rPr>
              <a:t>Short control loop</a:t>
            </a:r>
            <a:r>
              <a:rPr lang="en-US" b="1" kern="0" dirty="0" smtClean="0">
                <a:solidFill>
                  <a:srgbClr val="FF0000"/>
                </a:solidFill>
                <a:cs typeface="Calibri"/>
              </a:rPr>
              <a:t>→</a:t>
            </a:r>
            <a:r>
              <a:rPr lang="en-US" kern="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en-US" kern="0" dirty="0" smtClean="0">
                <a:solidFill>
                  <a:srgbClr val="000000"/>
                </a:solidFill>
                <a:cs typeface="Times New Roman"/>
              </a:rPr>
              <a:t>sources react before packets are dropped.</a:t>
            </a:r>
          </a:p>
          <a:p>
            <a:pPr marL="457200" lvl="1" indent="0">
              <a:buNone/>
              <a:defRPr/>
            </a:pPr>
            <a:endParaRPr lang="en-US" sz="2800" kern="0" dirty="0" smtClean="0">
              <a:solidFill>
                <a:srgbClr val="000000"/>
              </a:solidFill>
              <a:cs typeface="Times New Roman"/>
            </a:endParaRPr>
          </a:p>
          <a:p>
            <a:pPr marL="342900" indent="-342900" defTabSz="914400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b="1" kern="0" dirty="0" smtClean="0">
                <a:solidFill>
                  <a:srgbClr val="0000CC"/>
                </a:solidFill>
                <a:cs typeface="Times New Roman"/>
              </a:rPr>
              <a:t> Low </a:t>
            </a:r>
            <a:r>
              <a:rPr lang="en-US" b="1" kern="0" dirty="0" smtClean="0">
                <a:solidFill>
                  <a:srgbClr val="0000CC"/>
                </a:solidFill>
                <a:cs typeface="Times New Roman"/>
              </a:rPr>
              <a:t>L</a:t>
            </a:r>
            <a:r>
              <a:rPr lang="en-US" sz="2800" b="1" kern="0" dirty="0" smtClean="0">
                <a:solidFill>
                  <a:srgbClr val="0000CC"/>
                </a:solidFill>
                <a:cs typeface="Times New Roman"/>
              </a:rPr>
              <a:t>atency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Small queue occupancies →</a:t>
            </a:r>
            <a:r>
              <a:rPr lang="en-US" dirty="0" smtClean="0">
                <a:solidFill>
                  <a:prstClr val="black"/>
                </a:solidFill>
              </a:rPr>
              <a:t> low queuing delay.</a:t>
            </a:r>
          </a:p>
          <a:p>
            <a:pPr marL="457200" lvl="1" indent="0">
              <a:buNone/>
              <a:defRPr/>
            </a:pPr>
            <a:endParaRPr lang="en-US" sz="2000" kern="0" dirty="0" smtClean="0">
              <a:solidFill>
                <a:srgbClr val="000000"/>
              </a:solidFill>
              <a:ea typeface="ＭＳ Ｐゴシック" charset="-128"/>
              <a:cs typeface="Times New Roman"/>
            </a:endParaRPr>
          </a:p>
          <a:p>
            <a:pPr>
              <a:buNone/>
              <a:defRPr/>
            </a:pPr>
            <a:r>
              <a:rPr lang="en-US" sz="2800" b="1" kern="0" dirty="0" smtClean="0">
                <a:solidFill>
                  <a:srgbClr val="0000CC"/>
                </a:solidFill>
                <a:cs typeface="Times New Roman"/>
              </a:rPr>
              <a:t>3. High Throughput 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Fair and fast bandwidth allocation→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kern="0" dirty="0" smtClean="0">
                <a:solidFill>
                  <a:srgbClr val="000000"/>
                </a:solidFill>
                <a:cs typeface="Times New Roman"/>
              </a:rPr>
              <a:t>mice finish fast and elephants retrieve back the bandwidth fast.</a:t>
            </a:r>
          </a:p>
          <a:p>
            <a:pPr>
              <a:buNone/>
              <a:defRPr/>
            </a:pPr>
            <a:endParaRPr lang="en-US" kern="0" dirty="0" smtClean="0">
              <a:solidFill>
                <a:srgbClr val="000000"/>
              </a:solidFill>
              <a:cs typeface="Times New Roman"/>
            </a:endParaRPr>
          </a:p>
          <a:p>
            <a:pPr marL="57150" indent="0">
              <a:buNone/>
              <a:defRPr/>
            </a:pPr>
            <a:endParaRPr lang="en-US" kern="0" dirty="0" smtClean="0">
              <a:solidFill>
                <a:srgbClr val="000000"/>
              </a:solidFill>
              <a:cs typeface="Times New Roman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19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325"/>
    </mc:Choice>
    <mc:Fallback xmlns="" xmlns:mv="urn:schemas-microsoft-com:mac:vml">
      <mp:transition xmlns:mp="http://schemas.microsoft.com/office/mac/powerpoint/2008/main" spd="slow" advTm="4332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1999"/>
            <a:ext cx="6629400" cy="403860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990600"/>
          </a:xfrm>
        </p:spPr>
        <p:txBody>
          <a:bodyPr wrap="square">
            <a:normAutofit/>
          </a:bodyPr>
          <a:lstStyle/>
          <a:p>
            <a:r>
              <a:rPr lang="en-US" sz="4000" dirty="0" smtClean="0"/>
              <a:t>Partition/Aggregate Application Structure</a:t>
            </a:r>
            <a:endParaRPr lang="en-US" sz="4000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6477000" y="6340475"/>
            <a:ext cx="2133600" cy="365125"/>
          </a:xfrm>
        </p:spPr>
        <p:txBody>
          <a:bodyPr/>
          <a:lstStyle/>
          <a:p>
            <a:fld id="{96F468FF-8BB4-3349-8005-AE9F629C616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381000" y="4953000"/>
            <a:ext cx="8382000" cy="152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foundation for many large-scale </a:t>
            </a:r>
            <a:r>
              <a:rPr lang="en-US" dirty="0" smtClean="0"/>
              <a:t>web applications</a:t>
            </a:r>
            <a:r>
              <a:rPr lang="en-US" sz="3200" dirty="0"/>
              <a:t>.</a:t>
            </a:r>
          </a:p>
          <a:p>
            <a:pPr lvl="1"/>
            <a:r>
              <a:rPr lang="en-US" dirty="0"/>
              <a:t>Web search, Social </a:t>
            </a:r>
            <a:r>
              <a:rPr lang="en-US" dirty="0" smtClean="0"/>
              <a:t>network, </a:t>
            </a:r>
            <a:r>
              <a:rPr lang="en-US" dirty="0"/>
              <a:t>Ad </a:t>
            </a:r>
            <a:r>
              <a:rPr lang="en-US" dirty="0" smtClean="0"/>
              <a:t>selection.</a:t>
            </a:r>
          </a:p>
          <a:p>
            <a:pPr marL="514350" indent="-457200"/>
            <a:r>
              <a:rPr lang="en-US" dirty="0" smtClean="0"/>
              <a:t>Examples : Google/Bing Search, Facebook Queries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1200" y="898161"/>
            <a:ext cx="3259226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Time is money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</a:rPr>
              <a:t> Strict deadlines (SLAs)</a:t>
            </a:r>
          </a:p>
          <a:p>
            <a:r>
              <a:rPr lang="en-US" sz="2400" dirty="0"/>
              <a:t> Missed deadline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</a:rPr>
              <a:t> Lower quality result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 advTm="10359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Font typeface="Arial" pitchFamily="-110" charset="0"/>
              <a:buChar char="•"/>
              <a:defRPr/>
            </a:pPr>
            <a:endParaRPr lang="en-US" sz="1100" dirty="0" smtClean="0">
              <a:ea typeface="+mn-ea"/>
              <a:cs typeface="+mn-cs"/>
            </a:endParaRPr>
          </a:p>
          <a:p>
            <a:pPr>
              <a:buFont typeface="Arial" pitchFamily="-110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RWNDQ satisfies all </a:t>
            </a:r>
            <a:r>
              <a:rPr lang="en-US" dirty="0" smtClean="0"/>
              <a:t>mentioned </a:t>
            </a:r>
            <a:r>
              <a:rPr lang="en-US" sz="2800" dirty="0" smtClean="0">
                <a:ea typeface="+mn-ea"/>
                <a:cs typeface="+mn-cs"/>
              </a:rPr>
              <a:t>requirements for Data Center packet transport.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0000CC"/>
                </a:solidFill>
              </a:rPr>
              <a:t>Handles bursts well.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0000CC"/>
                </a:solidFill>
              </a:rPr>
              <a:t>Keeps queuing delays low.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0000CC"/>
                </a:solidFill>
              </a:rPr>
              <a:t>Achieves high throughput.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Fits with any TCP flavor running on any OS.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No Modifications to TCP stack.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Font typeface="Arial" pitchFamily="-110" charset="0"/>
              <a:buNone/>
              <a:defRPr/>
            </a:pPr>
            <a:endParaRPr lang="en-US" sz="1800" dirty="0" smtClean="0">
              <a:ea typeface="+mn-ea"/>
              <a:cs typeface="+mn-cs"/>
            </a:endParaRPr>
          </a:p>
          <a:p>
            <a:pPr>
              <a:buFont typeface="Arial" pitchFamily="-110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Features: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0000CC"/>
                </a:solidFill>
              </a:rPr>
              <a:t>Very simple change to switch queue management logic.</a:t>
            </a:r>
          </a:p>
          <a:p>
            <a:pPr marL="800100" lvl="1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Allows immediate and incremental deployment.</a:t>
            </a:r>
          </a:p>
          <a:p>
            <a:pPr marL="800100" lvl="1" indent="-342900">
              <a:buNone/>
              <a:defRPr/>
            </a:pPr>
            <a:endParaRPr lang="en-US" sz="2400" dirty="0" smtClean="0"/>
          </a:p>
          <a:p>
            <a:pPr marL="800100" lvl="1" indent="-342900">
              <a:buNone/>
              <a:defRPr/>
            </a:pPr>
            <a:endParaRPr lang="en-US" sz="2400" dirty="0" smtClean="0"/>
          </a:p>
          <a:p>
            <a:pPr marL="800100" lvl="1" indent="-342900">
              <a:buNone/>
              <a:defRPr/>
            </a:pPr>
            <a:endParaRPr lang="en-US" sz="2400" dirty="0" smtClean="0"/>
          </a:p>
          <a:p>
            <a:pPr marL="400050">
              <a:buFont typeface="Arial" pitchFamily="-110" charset="0"/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advTm="34138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[1] M. </a:t>
            </a:r>
            <a:r>
              <a:rPr lang="en-US" sz="2000" dirty="0" err="1"/>
              <a:t>Alizadeh</a:t>
            </a:r>
            <a:r>
              <a:rPr lang="en-US" sz="2000" dirty="0"/>
              <a:t>, A. Greenberg, D. A. </a:t>
            </a:r>
            <a:r>
              <a:rPr lang="en-US" sz="2000" dirty="0" err="1"/>
              <a:t>Maltz</a:t>
            </a:r>
            <a:r>
              <a:rPr lang="en-US" sz="2000" dirty="0"/>
              <a:t>, J. </a:t>
            </a:r>
            <a:r>
              <a:rPr lang="en-US" sz="2000" dirty="0" err="1"/>
              <a:t>Padhye</a:t>
            </a:r>
            <a:r>
              <a:rPr lang="en-US" sz="2000" dirty="0"/>
              <a:t>, P. </a:t>
            </a:r>
            <a:r>
              <a:rPr lang="en-US" sz="2000" dirty="0" smtClean="0"/>
              <a:t>Patel, B</a:t>
            </a:r>
            <a:r>
              <a:rPr lang="en-US" sz="2000" dirty="0"/>
              <a:t>. </a:t>
            </a:r>
            <a:r>
              <a:rPr lang="en-US" sz="2000" dirty="0" err="1"/>
              <a:t>Prabhakar</a:t>
            </a:r>
            <a:r>
              <a:rPr lang="en-US" sz="2000" dirty="0"/>
              <a:t>, S. </a:t>
            </a:r>
            <a:r>
              <a:rPr lang="en-US" sz="2000" dirty="0" err="1"/>
              <a:t>Sengupta</a:t>
            </a:r>
            <a:r>
              <a:rPr lang="en-US" sz="2000" dirty="0"/>
              <a:t>, and M. </a:t>
            </a:r>
            <a:r>
              <a:rPr lang="en-US" sz="2000" dirty="0" err="1"/>
              <a:t>Sridharan</a:t>
            </a:r>
            <a:r>
              <a:rPr lang="en-US" sz="2000" dirty="0"/>
              <a:t>, “Data center </a:t>
            </a:r>
            <a:r>
              <a:rPr lang="en-US" sz="2000" dirty="0" smtClean="0"/>
              <a:t>TCP (DCTCP</a:t>
            </a:r>
            <a:r>
              <a:rPr lang="en-US" sz="2000" dirty="0"/>
              <a:t>),” ACM SIGCOMM Computer Communication </a:t>
            </a:r>
            <a:r>
              <a:rPr lang="en-US" sz="2000" dirty="0" smtClean="0"/>
              <a:t>Review, vol</a:t>
            </a:r>
            <a:r>
              <a:rPr lang="en-US" sz="2000" dirty="0"/>
              <a:t>. 40, p. 63, 2010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/>
              <a:t>[2] H. Wu, Z. Feng, C. </a:t>
            </a:r>
            <a:r>
              <a:rPr lang="en-US" sz="2000" dirty="0" err="1"/>
              <a:t>Guo</a:t>
            </a:r>
            <a:r>
              <a:rPr lang="en-US" sz="2000" dirty="0"/>
              <a:t>, and Y. Zhang, “ICTCP: </a:t>
            </a:r>
            <a:r>
              <a:rPr lang="en-US" sz="2000" dirty="0" err="1" smtClean="0"/>
              <a:t>Incast</a:t>
            </a:r>
            <a:r>
              <a:rPr lang="en-US" sz="2000" dirty="0" smtClean="0"/>
              <a:t> congestion </a:t>
            </a:r>
            <a:r>
              <a:rPr lang="en-US" sz="2000" dirty="0"/>
              <a:t>control for TCP in data-center networks,” </a:t>
            </a:r>
            <a:r>
              <a:rPr lang="en-US" sz="2000" dirty="0" smtClean="0"/>
              <a:t>IEEE/ACM Transactions </a:t>
            </a:r>
            <a:r>
              <a:rPr lang="en-US" sz="2000" dirty="0"/>
              <a:t>on Networking, vol. 21, pp. 345–358, 2013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/>
              <a:t>[3] V. </a:t>
            </a:r>
            <a:r>
              <a:rPr lang="en-US" sz="2000" dirty="0" err="1"/>
              <a:t>Vasudevan</a:t>
            </a:r>
            <a:r>
              <a:rPr lang="en-US" sz="2000" dirty="0"/>
              <a:t>, A. </a:t>
            </a:r>
            <a:r>
              <a:rPr lang="en-US" sz="2000" dirty="0" err="1"/>
              <a:t>Phanishayee</a:t>
            </a:r>
            <a:r>
              <a:rPr lang="en-US" sz="2000" dirty="0"/>
              <a:t>, H. Shah, E. </a:t>
            </a:r>
            <a:r>
              <a:rPr lang="en-US" sz="2000" dirty="0" err="1"/>
              <a:t>Krevat</a:t>
            </a:r>
            <a:r>
              <a:rPr lang="en-US" sz="2000" dirty="0"/>
              <a:t>, D. </a:t>
            </a:r>
            <a:r>
              <a:rPr lang="en-US" sz="2000" dirty="0" smtClean="0"/>
              <a:t>G. Andersen</a:t>
            </a:r>
            <a:r>
              <a:rPr lang="en-US" sz="2000" dirty="0"/>
              <a:t>, G. R. Ganger, G. A. Gibson, and B. Mueller, “</a:t>
            </a:r>
            <a:r>
              <a:rPr lang="en-US" sz="2000" dirty="0" smtClean="0"/>
              <a:t>Safe and </a:t>
            </a:r>
            <a:r>
              <a:rPr lang="en-US" sz="2000" dirty="0"/>
              <a:t>effective fine-grained TCP retransmissions for </a:t>
            </a:r>
            <a:r>
              <a:rPr lang="en-US" sz="2000" dirty="0" smtClean="0"/>
              <a:t>datacenter communication</a:t>
            </a:r>
            <a:r>
              <a:rPr lang="en-US" sz="2000" dirty="0"/>
              <a:t>,” ACM SIGCOMM Computer </a:t>
            </a:r>
            <a:r>
              <a:rPr lang="en-US" sz="2000" dirty="0" smtClean="0"/>
              <a:t>Communication Review</a:t>
            </a:r>
            <a:r>
              <a:rPr lang="en-US" sz="2000" dirty="0"/>
              <a:t>, vol. 39, p. 303, 2009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/>
              <a:t>[4] P. Cheng, F. Ren, R. Shu, and C. Lin, “Catch the Whole Lot in </a:t>
            </a:r>
            <a:r>
              <a:rPr lang="en-US" sz="2000" dirty="0" smtClean="0"/>
              <a:t>an Action</a:t>
            </a:r>
            <a:r>
              <a:rPr lang="en-US" sz="2000" dirty="0"/>
              <a:t>: Rapid Precise Packet Loss Notification in Data Center</a:t>
            </a:r>
            <a:r>
              <a:rPr lang="en-US" sz="2000" dirty="0" smtClean="0"/>
              <a:t>,” in </a:t>
            </a:r>
            <a:r>
              <a:rPr lang="en-US" sz="2000" dirty="0"/>
              <a:t>Proceedings of the 11th USENIX Symposium on </a:t>
            </a:r>
            <a:r>
              <a:rPr lang="en-US" sz="2000" dirty="0" smtClean="0"/>
              <a:t>Networked Systems </a:t>
            </a:r>
            <a:r>
              <a:rPr lang="en-US" sz="2000" dirty="0"/>
              <a:t>Design and Implementation (NSDI 14), pp. 17–28, 2014.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95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Thanks – Questions are welcomed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Typical Workloads - Mice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6568" y="1567262"/>
            <a:ext cx="8686800" cy="4754563"/>
          </a:xfrm>
        </p:spPr>
        <p:txBody>
          <a:bodyPr/>
          <a:lstStyle/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Partition/Aggregate</a:t>
            </a: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</a:t>
            </a:r>
            <a:r>
              <a:rPr lang="en-US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(Query</a:t>
            </a:r>
            <a:r>
              <a:rPr lang="en-US" b="1" dirty="0" smtClean="0">
                <a:solidFill>
                  <a:srgbClr val="0000CC"/>
                </a:solidFill>
              </a:rPr>
              <a:t>)</a:t>
            </a:r>
            <a:endParaRPr lang="en-US" b="1" dirty="0" smtClean="0">
              <a:solidFill>
                <a:srgbClr val="0000CC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Short messages [50KB-1MB] </a:t>
            </a: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oordination, Control state)</a:t>
            </a: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5222658" y="1824335"/>
            <a:ext cx="2986021" cy="2061865"/>
            <a:chOff x="5222658" y="1824335"/>
            <a:chExt cx="2986021" cy="2061865"/>
          </a:xfrm>
        </p:grpSpPr>
        <p:grpSp>
          <p:nvGrpSpPr>
            <p:cNvPr id="19" name="Group 18"/>
            <p:cNvGrpSpPr/>
            <p:nvPr/>
          </p:nvGrpSpPr>
          <p:grpSpPr>
            <a:xfrm>
              <a:off x="5222658" y="1824335"/>
              <a:ext cx="2986021" cy="461665"/>
              <a:chOff x="5222658" y="2057400"/>
              <a:chExt cx="2986021" cy="461665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5222658" y="2286000"/>
                <a:ext cx="685800" cy="1588"/>
              </a:xfrm>
              <a:prstGeom prst="straightConnector1">
                <a:avLst/>
              </a:prstGeom>
              <a:ln w="63500"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6088034" y="2057400"/>
                <a:ext cx="21206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ＭＳ Ｐゴシック" charset="-128"/>
                    <a:cs typeface="ＭＳ Ｐゴシック" charset="-128"/>
                  </a:rPr>
                  <a:t>Delay-sensitive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230624" y="3424535"/>
              <a:ext cx="2974848" cy="461665"/>
              <a:chOff x="5230624" y="3420070"/>
              <a:chExt cx="2974848" cy="461665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>
                <a:off x="5230624" y="3657600"/>
                <a:ext cx="685800" cy="1588"/>
              </a:xfrm>
              <a:prstGeom prst="straightConnector1">
                <a:avLst/>
              </a:prstGeom>
              <a:ln w="63500"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6096000" y="3420070"/>
                <a:ext cx="21094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ＭＳ Ｐゴシック" charset="-128"/>
                    <a:cs typeface="ＭＳ Ｐゴシック" charset="-128"/>
                  </a:rPr>
                  <a:t>Delay-sensitive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191" y="4773779"/>
            <a:ext cx="603345" cy="100822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361318" y="5764993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Mice</a:t>
            </a:r>
            <a:endParaRPr lang="en-US" sz="2800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226868" y="5269606"/>
            <a:ext cx="6858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47131" y="5048714"/>
            <a:ext cx="3239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Majority in data centers</a:t>
            </a:r>
          </a:p>
          <a:p>
            <a:r>
              <a:rPr lang="en-US" sz="2400" b="1" dirty="0" smtClean="0">
                <a:solidFill>
                  <a:srgbClr val="FF0000"/>
                </a:solidFill>
                <a:ea typeface="ＭＳ Ｐゴシック" charset="-128"/>
              </a:rPr>
              <a:t>(Contributes small number of bytes)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 advTm="34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Typical Workloads - Elephant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6568" y="1567262"/>
            <a:ext cx="8686800" cy="4754563"/>
          </a:xfrm>
        </p:spPr>
        <p:txBody>
          <a:bodyPr/>
          <a:lstStyle/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Large flows </a:t>
            </a: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[&gt;1MB] </a:t>
            </a: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</a:t>
            </a:r>
            <a:r>
              <a:rPr lang="en-US" b="1" dirty="0" smtClean="0">
                <a:solidFill>
                  <a:srgbClr val="0000CC"/>
                </a:solidFill>
              </a:rPr>
              <a:t>D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ata update, VM migration)</a:t>
            </a: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</a:t>
            </a: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2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endParaRPr lang="en-US" sz="28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4928985" y="1909946"/>
            <a:ext cx="3757815" cy="461665"/>
            <a:chOff x="5222658" y="4724400"/>
            <a:chExt cx="3757815" cy="46166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5222658" y="4953000"/>
              <a:ext cx="685800" cy="1588"/>
            </a:xfrm>
            <a:prstGeom prst="straightConnector1">
              <a:avLst/>
            </a:prstGeom>
            <a:ln w="635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088034" y="4724400"/>
              <a:ext cx="28924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ea typeface="ＭＳ Ｐゴシック" charset="-128"/>
                  <a:cs typeface="ＭＳ Ｐゴシック" charset="-128"/>
                </a:rPr>
                <a:t>Throughput-sensitive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465110"/>
            <a:ext cx="1028700" cy="91410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90444" y="4355236"/>
            <a:ext cx="1505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Elephant</a:t>
            </a:r>
            <a:endParaRPr lang="en-US" sz="2800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08722" y="3852351"/>
            <a:ext cx="6858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28985" y="3631459"/>
            <a:ext cx="3453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Minority in data centers</a:t>
            </a:r>
          </a:p>
          <a:p>
            <a:r>
              <a:rPr lang="en-US" sz="2400" b="1" dirty="0" smtClean="0">
                <a:solidFill>
                  <a:srgbClr val="FF0000"/>
                </a:solidFill>
                <a:ea typeface="ＭＳ Ｐゴシック" charset="-128"/>
              </a:rPr>
              <a:t>(Contribute large number of bytes)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4188111"/>
      </p:ext>
    </p:extLst>
  </p:cSld>
  <p:clrMapOvr>
    <a:masterClrMapping/>
  </p:clrMapOvr>
  <p:transition spd="slow" advTm="34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The Conflict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6568" y="1567262"/>
            <a:ext cx="8686800" cy="4754563"/>
          </a:xfrm>
        </p:spPr>
        <p:txBody>
          <a:bodyPr/>
          <a:lstStyle/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Partition/Aggregate</a:t>
            </a: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</a:t>
            </a:r>
            <a:r>
              <a:rPr lang="en-US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(Query</a:t>
            </a:r>
            <a:r>
              <a:rPr lang="en-US" b="1" dirty="0" smtClean="0">
                <a:solidFill>
                  <a:srgbClr val="0000CC"/>
                </a:solidFill>
              </a:rPr>
              <a:t>)</a:t>
            </a:r>
            <a:endParaRPr lang="en-US" b="1" dirty="0" smtClean="0">
              <a:solidFill>
                <a:srgbClr val="0000CC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Short messages [50KB-1MB] </a:t>
            </a: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oordination, Control state)</a:t>
            </a: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14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</a:pP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Large flows </a:t>
            </a:r>
            <a:r>
              <a:rPr lang="en-US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[&gt;1MB] </a:t>
            </a:r>
            <a:endParaRPr lang="en-US" sz="2800" dirty="0" smtClean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  <a:p>
            <a:pPr>
              <a:spcBef>
                <a:spcPct val="25000"/>
              </a:spcBef>
              <a:buClr>
                <a:srgbClr val="000000"/>
              </a:buClr>
              <a:buNone/>
            </a:pP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(</a:t>
            </a:r>
            <a:r>
              <a:rPr lang="en-US" b="1" dirty="0" smtClean="0">
                <a:solidFill>
                  <a:srgbClr val="0000CC"/>
                </a:solidFill>
              </a:rPr>
              <a:t>D</a:t>
            </a:r>
            <a:r>
              <a:rPr lang="en-US" sz="2400" b="1" dirty="0" smtClean="0">
                <a:solidFill>
                  <a:srgbClr val="0000CC"/>
                </a:solidFill>
                <a:ea typeface="ＭＳ Ｐゴシック" charset="-128"/>
                <a:cs typeface="ＭＳ Ｐゴシック" charset="-128"/>
              </a:rPr>
              <a:t>ata update, VM migration)</a:t>
            </a:r>
            <a:r>
              <a:rPr lang="en-US" sz="2400" b="1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</a:t>
            </a:r>
          </a:p>
          <a:p>
            <a:pPr lvl="1">
              <a:spcBef>
                <a:spcPct val="25000"/>
              </a:spcBef>
              <a:buClr>
                <a:srgbClr val="000000"/>
              </a:buClr>
              <a:buNone/>
            </a:pPr>
            <a:endParaRPr lang="en-US" sz="24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  <a:p>
            <a:endParaRPr lang="en-US" sz="28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5222658" y="1824335"/>
            <a:ext cx="3757815" cy="3742730"/>
            <a:chOff x="5222658" y="1824335"/>
            <a:chExt cx="3757815" cy="3742730"/>
          </a:xfrm>
        </p:grpSpPr>
        <p:grpSp>
          <p:nvGrpSpPr>
            <p:cNvPr id="19" name="Group 18"/>
            <p:cNvGrpSpPr/>
            <p:nvPr/>
          </p:nvGrpSpPr>
          <p:grpSpPr>
            <a:xfrm>
              <a:off x="5222658" y="1824335"/>
              <a:ext cx="2986021" cy="461665"/>
              <a:chOff x="5222658" y="2057400"/>
              <a:chExt cx="2986021" cy="461665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5222658" y="2286000"/>
                <a:ext cx="685800" cy="1588"/>
              </a:xfrm>
              <a:prstGeom prst="straightConnector1">
                <a:avLst/>
              </a:prstGeom>
              <a:ln w="63500"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6088034" y="2057400"/>
                <a:ext cx="21206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ＭＳ Ｐゴシック" charset="-128"/>
                    <a:cs typeface="ＭＳ Ｐゴシック" charset="-128"/>
                  </a:rPr>
                  <a:t>Delay-sensitive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230624" y="3424535"/>
              <a:ext cx="2974848" cy="461665"/>
              <a:chOff x="5230624" y="3420070"/>
              <a:chExt cx="2974848" cy="461665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>
                <a:off x="5230624" y="3657600"/>
                <a:ext cx="685800" cy="1588"/>
              </a:xfrm>
              <a:prstGeom prst="straightConnector1">
                <a:avLst/>
              </a:prstGeom>
              <a:ln w="63500"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6096000" y="3420070"/>
                <a:ext cx="21094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ＭＳ Ｐゴシック" charset="-128"/>
                    <a:cs typeface="ＭＳ Ｐゴシック" charset="-128"/>
                  </a:rPr>
                  <a:t>Delay-sensitive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222658" y="5105400"/>
              <a:ext cx="3757815" cy="461665"/>
              <a:chOff x="5222658" y="4724400"/>
              <a:chExt cx="3757815" cy="461665"/>
            </a:xfrm>
          </p:grpSpPr>
          <p:cxnSp>
            <p:nvCxnSpPr>
              <p:cNvPr id="13" name="Straight Arrow Connector 12"/>
              <p:cNvCxnSpPr/>
              <p:nvPr/>
            </p:nvCxnSpPr>
            <p:spPr>
              <a:xfrm>
                <a:off x="5222658" y="4953000"/>
                <a:ext cx="685800" cy="1588"/>
              </a:xfrm>
              <a:prstGeom prst="straightConnector1">
                <a:avLst/>
              </a:prstGeom>
              <a:ln w="63500"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6088034" y="4724400"/>
                <a:ext cx="28924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ＭＳ Ｐゴシック" charset="-128"/>
                    <a:cs typeface="ＭＳ Ｐゴシック" charset="-128"/>
                  </a:rPr>
                  <a:t>Throughput-sensitive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968" y="1981199"/>
            <a:ext cx="603345" cy="10082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752" y="5696224"/>
            <a:ext cx="1028700" cy="91410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" y="45720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071" y="4090968"/>
            <a:ext cx="952381" cy="9142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93038603"/>
      </p:ext>
    </p:extLst>
  </p:cSld>
  <p:clrMapOvr>
    <a:masterClrMapping/>
  </p:clrMapOvr>
  <p:transition spd="slow" advTm="34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TCP in the Data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93837"/>
            <a:ext cx="85344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TCP and its variants do not meet demands of applications in DC environment.</a:t>
            </a:r>
          </a:p>
          <a:p>
            <a:pPr lvl="1"/>
            <a:r>
              <a:rPr lang="en-US" dirty="0" smtClean="0"/>
              <a:t>Suffers from </a:t>
            </a:r>
            <a:r>
              <a:rPr lang="en-US" dirty="0" err="1" smtClean="0"/>
              <a:t>bursty</a:t>
            </a:r>
            <a:r>
              <a:rPr lang="en-US" dirty="0" smtClean="0"/>
              <a:t> packet drops, </a:t>
            </a:r>
            <a:r>
              <a:rPr lang="en-US" dirty="0" err="1" smtClean="0"/>
              <a:t>Incast</a:t>
            </a:r>
            <a:r>
              <a:rPr lang="en-US" dirty="0"/>
              <a:t>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Elephants build up large queues: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 Adds significant latency.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 Wastes precious buffers, esp. bad with shallow-buffered switches.</a:t>
            </a:r>
          </a:p>
          <a:p>
            <a:r>
              <a:rPr lang="en-US" dirty="0" smtClean="0"/>
              <a:t>Goal: Design an appropriate congestion control for data centers.</a:t>
            </a:r>
          </a:p>
          <a:p>
            <a:pPr lvl="1"/>
            <a:r>
              <a:rPr lang="en-US" dirty="0" smtClean="0"/>
              <a:t>Window-based Solutions: DCTCP [1], ICTCP [2]</a:t>
            </a:r>
          </a:p>
          <a:p>
            <a:pPr lvl="1"/>
            <a:r>
              <a:rPr lang="en-US" dirty="0" smtClean="0"/>
              <a:t>Loss Recovery Schemes: Reducing </a:t>
            </a:r>
            <a:r>
              <a:rPr lang="en-US" dirty="0" err="1" smtClean="0"/>
              <a:t>MinRTO</a:t>
            </a:r>
            <a:r>
              <a:rPr lang="en-US" dirty="0" smtClean="0"/>
              <a:t> [3], Cutting-Payload [4].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 advTm="101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Drawbacks of proposed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centers (esp. public ones) allows provisioning of VMs from different OS images each running a different TCP flavor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Fairness and stability issues.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3006132"/>
            <a:ext cx="6324600" cy="371534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0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Drawbacks of proposed solutions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modifications of TCP stack at the sender or the receiver or both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Not feasible if one of the peers are outside the data center.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017865"/>
            <a:ext cx="7162800" cy="382958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Data Center Transport Requirements</a:t>
            </a:r>
            <a:endParaRPr lang="en-US" dirty="0"/>
          </a:p>
        </p:txBody>
      </p:sp>
      <p:sp>
        <p:nvSpPr>
          <p:cNvPr id="4" name="Rectangle 262"/>
          <p:cNvSpPr>
            <a:spLocks noGrp="1" noChangeArrowheads="1"/>
          </p:cNvSpPr>
          <p:nvPr/>
        </p:nvSpPr>
        <p:spPr bwMode="auto">
          <a:xfrm>
            <a:off x="381000" y="1447800"/>
            <a:ext cx="8839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kern="0" dirty="0" smtClean="0">
                <a:cs typeface="Times New Roman"/>
              </a:rPr>
              <a:t> High Burst Tolerance.</a:t>
            </a:r>
          </a:p>
          <a:p>
            <a:pPr marL="342900" indent="-342900" defTabSz="914400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kern="0" dirty="0" smtClean="0">
                <a:cs typeface="Times New Roman"/>
              </a:rPr>
              <a:t> Low Latency for mice and High Throughput for elephants.</a:t>
            </a:r>
          </a:p>
          <a:p>
            <a:pPr marL="342900" indent="-342900" defTabSz="914400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kern="0" dirty="0" smtClean="0">
                <a:cs typeface="Times New Roman"/>
              </a:rPr>
              <a:t> </a:t>
            </a:r>
            <a:r>
              <a:rPr lang="en-US" sz="3200" b="1" u="sng" kern="0" dirty="0" smtClean="0">
                <a:cs typeface="Times New Roman"/>
              </a:rPr>
              <a:t>fit with all TCP flavors</a:t>
            </a:r>
            <a:r>
              <a:rPr lang="en-US" sz="3200" kern="0" dirty="0" smtClean="0">
                <a:solidFill>
                  <a:srgbClr val="FF0000"/>
                </a:solidFill>
                <a:cs typeface="Times New Roman"/>
              </a:rPr>
              <a:t>.</a:t>
            </a:r>
          </a:p>
          <a:p>
            <a:pPr marL="342900" indent="-342900" defTabSz="914400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kern="0" dirty="0" smtClean="0">
                <a:cs typeface="Times New Roman"/>
              </a:rPr>
              <a:t> </a:t>
            </a:r>
            <a:r>
              <a:rPr lang="en-US" sz="3200" b="1" u="sng" kern="0" dirty="0" smtClean="0">
                <a:cs typeface="Times New Roman"/>
              </a:rPr>
              <a:t>No modifications to the TCP stack at all</a:t>
            </a:r>
            <a:r>
              <a:rPr lang="en-US" sz="3200" kern="0" dirty="0" smtClean="0">
                <a:cs typeface="Times New Roman"/>
              </a:rPr>
              <a:t>.</a:t>
            </a:r>
          </a:p>
          <a:p>
            <a:pPr defTabSz="914400" eaLnBrk="0" hangingPunct="0">
              <a:spcBef>
                <a:spcPct val="20000"/>
              </a:spcBef>
              <a:defRPr/>
            </a:pPr>
            <a:endParaRPr lang="en-US" sz="3200" kern="0" dirty="0" smtClean="0">
              <a:cs typeface="Times New Roman"/>
            </a:endParaRPr>
          </a:p>
          <a:p>
            <a:pPr marL="742950" lvl="1" indent="-285750" defTabSz="914400" eaLnBrk="0" hangingPunct="0">
              <a:spcBef>
                <a:spcPct val="25000"/>
              </a:spcBef>
              <a:buClr>
                <a:srgbClr val="000000"/>
              </a:buClr>
              <a:defRPr/>
            </a:pPr>
            <a:endParaRPr lang="en-US" sz="2400" kern="0" dirty="0" smtClean="0">
              <a:solidFill>
                <a:srgbClr val="000000"/>
              </a:solidFill>
              <a:cs typeface="Times New Roman"/>
            </a:endParaRPr>
          </a:p>
          <a:p>
            <a:pPr marL="342900" indent="-342900" defTabSz="914400" eaLnBrk="0" hangingPunct="0">
              <a:spcBef>
                <a:spcPct val="20000"/>
              </a:spcBef>
              <a:buClr>
                <a:srgbClr val="000000"/>
              </a:buClr>
              <a:defRPr/>
            </a:pPr>
            <a:endParaRPr lang="en-US" sz="2400" u="sng" kern="0" dirty="0">
              <a:solidFill>
                <a:srgbClr val="FF0000"/>
              </a:solidFill>
              <a:cs typeface="Times New Roman"/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609600" y="5234950"/>
            <a:ext cx="7924800" cy="914400"/>
          </a:xfrm>
          <a:prstGeom prst="roundRect">
            <a:avLst/>
          </a:prstGeom>
          <a:ln w="63500" cap="flat" cmpd="sng" algn="ctr">
            <a:noFill/>
            <a:prstDash val="solid"/>
          </a:ln>
          <a:effectLst>
            <a:innerShdw blurRad="2159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/>
        </p:spPr>
        <p:txBody>
          <a:bodyPr anchor="ctr"/>
          <a:lstStyle/>
          <a:p>
            <a:pPr marL="342900" lvl="0" indent="-342900" algn="ctr" defTabSz="9144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ea typeface="ＭＳ Ｐゴシック" charset="-128"/>
                <a:cs typeface="Arial"/>
              </a:rPr>
              <a:t>The challenge is to achieve these Conflicting Requirements.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0B3D-D4F8-4840-B91D-0EEC232E35FC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 advTm="293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0.5|0.6|0.1|0.3|0.2|0.3|0.2|1|0.2|0.2|0.2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0.7|16|4.9|7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4|37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19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|5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10306</TotalTime>
  <Words>2745</Words>
  <Application>Microsoft Office PowerPoint</Application>
  <PresentationFormat>On-screen Show (4:3)</PresentationFormat>
  <Paragraphs>293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Comic Sans MS</vt:lpstr>
      <vt:lpstr>Helvetica</vt:lpstr>
      <vt:lpstr>ＭＳ Ｐゴシック</vt:lpstr>
      <vt:lpstr>Times New Roman</vt:lpstr>
      <vt:lpstr>Wingdings</vt:lpstr>
      <vt:lpstr>Office Theme</vt:lpstr>
      <vt:lpstr>PowerPoint Presentation</vt:lpstr>
      <vt:lpstr>Partition/Aggregate Application Structure</vt:lpstr>
      <vt:lpstr>Typical Workloads - Mice</vt:lpstr>
      <vt:lpstr>Typical Workloads - Elephant</vt:lpstr>
      <vt:lpstr>The Conflict</vt:lpstr>
      <vt:lpstr>TCP in the Data Center</vt:lpstr>
      <vt:lpstr>Drawbacks of proposed solutions</vt:lpstr>
      <vt:lpstr>Drawbacks of proposed solutions (Cont.)</vt:lpstr>
      <vt:lpstr>Data Center Transport Requirements</vt:lpstr>
      <vt:lpstr>TCP Flow Control is the answer</vt:lpstr>
      <vt:lpstr>Two Key Ideas</vt:lpstr>
      <vt:lpstr>RWNDQ Algorithm</vt:lpstr>
      <vt:lpstr>RWNDQ Convergence</vt:lpstr>
      <vt:lpstr>RWNDQ Fairness</vt:lpstr>
      <vt:lpstr>Performance Analysis - MICE</vt:lpstr>
      <vt:lpstr>Performance Analysis - Elephants</vt:lpstr>
      <vt:lpstr>Performance Analysis - Queue</vt:lpstr>
      <vt:lpstr>Performance Analysis - Link</vt:lpstr>
      <vt:lpstr>Why RWNDQ Works</vt:lpstr>
      <vt:lpstr>Conclusions</vt:lpstr>
      <vt:lpstr>References</vt:lpstr>
      <vt:lpstr>Thanks – Questions are welcomed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 Mohamed Abdelmoniem Sayed</dc:creator>
  <cp:lastModifiedBy>Ahmed MOHAMED ABDELMONIEM SAYED</cp:lastModifiedBy>
  <cp:revision>837</cp:revision>
  <dcterms:created xsi:type="dcterms:W3CDTF">2011-04-20T06:26:42Z</dcterms:created>
  <dcterms:modified xsi:type="dcterms:W3CDTF">2015-09-17T15:08:38Z</dcterms:modified>
</cp:coreProperties>
</file>